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Proxima Nova"/>
      <p:regular r:id="rId32"/>
      <p:bold r:id="rId33"/>
      <p:italic r:id="rId34"/>
      <p:boldItalic r:id="rId35"/>
    </p:embeddedFont>
    <p:embeddedFont>
      <p:font typeface="Pangolin"/>
      <p:regular r:id="rId36"/>
    </p:embeddedFont>
    <p:embeddedFont>
      <p:font typeface="Alfa Slab One"/>
      <p:regular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Jazzie Ja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ProximaNova-bold.fntdata"/><Relationship Id="rId10" Type="http://schemas.openxmlformats.org/officeDocument/2006/relationships/slide" Target="slides/slide4.xml"/><Relationship Id="rId32" Type="http://schemas.openxmlformats.org/officeDocument/2006/relationships/font" Target="fonts/ProximaNova-regular.fntdata"/><Relationship Id="rId13" Type="http://schemas.openxmlformats.org/officeDocument/2006/relationships/slide" Target="slides/slide7.xml"/><Relationship Id="rId35" Type="http://schemas.openxmlformats.org/officeDocument/2006/relationships/font" Target="fonts/ProximaNova-boldItalic.fntdata"/><Relationship Id="rId12" Type="http://schemas.openxmlformats.org/officeDocument/2006/relationships/slide" Target="slides/slide6.xml"/><Relationship Id="rId34" Type="http://schemas.openxmlformats.org/officeDocument/2006/relationships/font" Target="fonts/ProximaNova-italic.fntdata"/><Relationship Id="rId15" Type="http://schemas.openxmlformats.org/officeDocument/2006/relationships/slide" Target="slides/slide9.xml"/><Relationship Id="rId37" Type="http://schemas.openxmlformats.org/officeDocument/2006/relationships/font" Target="fonts/AlfaSlabOne-regular.fntdata"/><Relationship Id="rId14" Type="http://schemas.openxmlformats.org/officeDocument/2006/relationships/slide" Target="slides/slide8.xml"/><Relationship Id="rId36" Type="http://schemas.openxmlformats.org/officeDocument/2006/relationships/font" Target="fonts/Pangolin-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0-02T14:24:10.093">
    <p:pos x="754" y="1315"/>
    <p:text>source: https://www.linkedin.com/pulse/what-skewness-kurtosis-digital-elearning-u5luc</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10-02T14:40:43.523">
    <p:pos x="602" y="1127"/>
    <p:text>source: https://datasci.soniaspindt.com/StatisticalFoundations/DescriptiveStats/CentralTendency/mode.html</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f95cba1594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f95cba1594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f95cba1594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f95cba1594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f95cba1594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f95cba1594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f95cba1594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f95cba1594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f95cba1594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f95cba1594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f95cba1594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f95cba1594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PCA is a dimensionality reduction technique that summarizes the information in a dataset with many variables by transforming them into a smaller set of uncorrelated principal components. These components capture the maximum variance in the data while simplifying its structure.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f95cba1594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f95cba1594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this PCA analysis, instead of looking at each feature independently (like age or sleep duration), PCA condenses the influence of multiple variables into </a:t>
            </a:r>
            <a:r>
              <a:rPr b="1" lang="en">
                <a:solidFill>
                  <a:schemeClr val="dk1"/>
                </a:solidFill>
              </a:rPr>
              <a:t>two principal components (PC1 and PC2)</a:t>
            </a:r>
            <a:r>
              <a:rPr lang="en">
                <a:solidFill>
                  <a:schemeClr val="dk1"/>
                </a:solidFill>
              </a:rPr>
              <a:t> that explain the majority of variance in the dataset. This enables you to analyze a </a:t>
            </a:r>
            <a:r>
              <a:rPr b="1" lang="en">
                <a:solidFill>
                  <a:schemeClr val="dk1"/>
                </a:solidFill>
              </a:rPr>
              <a:t>multivariate dataset</a:t>
            </a:r>
            <a:r>
              <a:rPr lang="en">
                <a:solidFill>
                  <a:schemeClr val="dk1"/>
                </a:solidFill>
              </a:rPr>
              <a:t> in a way that’s easier to interpret, without sacrificing too much information.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f95cba1594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f95cba1594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this PCA analysis, instead of looking at each feature independently (like age or sleep duration), PCA condenses the influence of multiple variables into </a:t>
            </a:r>
            <a:r>
              <a:rPr b="1" lang="en">
                <a:solidFill>
                  <a:schemeClr val="dk1"/>
                </a:solidFill>
              </a:rPr>
              <a:t>two principal components (PC1 and PC2)</a:t>
            </a:r>
            <a:r>
              <a:rPr lang="en">
                <a:solidFill>
                  <a:schemeClr val="dk1"/>
                </a:solidFill>
              </a:rPr>
              <a:t> that explain the majority of variance in the dataset. This enables you to analyze a </a:t>
            </a:r>
            <a:r>
              <a:rPr b="1" lang="en">
                <a:solidFill>
                  <a:schemeClr val="dk1"/>
                </a:solidFill>
              </a:rPr>
              <a:t>multivariate dataset</a:t>
            </a:r>
            <a:r>
              <a:rPr lang="en">
                <a:solidFill>
                  <a:schemeClr val="dk1"/>
                </a:solidFill>
              </a:rPr>
              <a:t> in a way that’s easier to interpret, without sacrificing too much information.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f95cba1594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f95cba1594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f95cba1594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f95cba1594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Chi-Square test assesses whether there is a significant association between two categorical variables. The null hypothesis (</a:t>
            </a:r>
            <a:r>
              <a:rPr b="1" lang="en">
                <a:solidFill>
                  <a:schemeClr val="dk1"/>
                </a:solidFill>
              </a:rPr>
              <a:t>H₀</a:t>
            </a:r>
            <a:r>
              <a:rPr lang="en">
                <a:solidFill>
                  <a:schemeClr val="dk1"/>
                </a:solidFill>
              </a:rPr>
              <a:t>) is that there is no association between gender and occupation, meaning the distribution of occupations is independent of gender. The alternative hypothesis (</a:t>
            </a:r>
            <a:r>
              <a:rPr b="1" lang="en">
                <a:solidFill>
                  <a:schemeClr val="dk1"/>
                </a:solidFill>
              </a:rPr>
              <a:t>H₁</a:t>
            </a:r>
            <a:r>
              <a:rPr lang="en">
                <a:solidFill>
                  <a:schemeClr val="dk1"/>
                </a:solidFill>
              </a:rPr>
              <a:t>) is that there is a significant association between gender and occupation.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f95cba15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f95cba15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f95cba1594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f95cba1594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f95cba1594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f95cba1594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f95cba1594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f95cba1594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f95cba1594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f95cba1594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Chi-Square test assesses whether there is a significant association between two categorical variables (in this case, </a:t>
            </a:r>
            <a:r>
              <a:rPr b="1" lang="en">
                <a:solidFill>
                  <a:schemeClr val="dk1"/>
                </a:solidFill>
              </a:rPr>
              <a:t>gender</a:t>
            </a:r>
            <a:r>
              <a:rPr lang="en">
                <a:solidFill>
                  <a:schemeClr val="dk1"/>
                </a:solidFill>
              </a:rPr>
              <a:t> and </a:t>
            </a:r>
            <a:r>
              <a:rPr b="1" lang="en">
                <a:solidFill>
                  <a:schemeClr val="dk1"/>
                </a:solidFill>
              </a:rPr>
              <a:t>occupation</a:t>
            </a:r>
            <a:r>
              <a:rPr lang="en">
                <a:solidFill>
                  <a:schemeClr val="dk1"/>
                </a:solidFill>
              </a:rPr>
              <a:t>). If the test returns a </a:t>
            </a:r>
            <a:r>
              <a:rPr b="1" lang="en">
                <a:solidFill>
                  <a:schemeClr val="dk1"/>
                </a:solidFill>
              </a:rPr>
              <a:t>significant p-value</a:t>
            </a:r>
            <a:r>
              <a:rPr lang="en">
                <a:solidFill>
                  <a:schemeClr val="dk1"/>
                </a:solidFill>
              </a:rPr>
              <a:t> (typically &lt; 0.05), it means that the observed differences in occupation between males and females are unlikely to have occurred by chance, and thus, gender is associated with occupation. A </a:t>
            </a:r>
            <a:r>
              <a:rPr b="1" lang="en">
                <a:solidFill>
                  <a:schemeClr val="dk1"/>
                </a:solidFill>
              </a:rPr>
              <a:t>non-significant p-value</a:t>
            </a:r>
            <a:r>
              <a:rPr lang="en">
                <a:solidFill>
                  <a:schemeClr val="dk1"/>
                </a:solidFill>
              </a:rPr>
              <a:t> would mean there is no evidence to reject the null hypothesis, suggesting gender and occupation are independent.</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f95cba1594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f95cba1594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f95cba1594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f95cba1594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f95cba1594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f95cba1594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f95cba159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f95cba1594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f95cba1594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f95cba1594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f95cba159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f95cba159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f95cba1594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f95cba1594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f95cba1594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f95cba1594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f95cba159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f95cba159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300"/>
              <a:t>Exploratory Data Analysis</a:t>
            </a:r>
            <a:endParaRPr sz="4300"/>
          </a:p>
        </p:txBody>
      </p:sp>
      <p:sp>
        <p:nvSpPr>
          <p:cNvPr id="57" name="Google Shape;57;p13"/>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latin typeface="Pangolin"/>
                <a:ea typeface="Pangolin"/>
                <a:cs typeface="Pangolin"/>
                <a:sym typeface="Pangolin"/>
              </a:rPr>
              <a:t>Week 5 Session 2</a:t>
            </a:r>
            <a:endParaRPr>
              <a:latin typeface="Pangolin"/>
              <a:ea typeface="Pangolin"/>
              <a:cs typeface="Pangolin"/>
              <a:sym typeface="Pangolin"/>
            </a:endParaRPr>
          </a:p>
          <a:p>
            <a:pPr indent="0" lvl="0" marL="0" rtl="0" algn="ctr">
              <a:spcBef>
                <a:spcPts val="0"/>
              </a:spcBef>
              <a:spcAft>
                <a:spcPts val="0"/>
              </a:spcAft>
              <a:buNone/>
            </a:pPr>
            <a:r>
              <a:rPr lang="en" sz="1532">
                <a:latin typeface="Pangolin"/>
                <a:ea typeface="Pangolin"/>
                <a:cs typeface="Pangolin"/>
                <a:sym typeface="Pangolin"/>
              </a:rPr>
              <a:t>Lecture and Slides by Jazzie R. Jao | jazzie.jao@dlsu.edu.ph</a:t>
            </a:r>
            <a:endParaRPr sz="1532">
              <a:latin typeface="Pangolin"/>
              <a:ea typeface="Pangolin"/>
              <a:cs typeface="Pangolin"/>
              <a:sym typeface="Pangol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Bivariate Analysis</a:t>
            </a:r>
            <a:endParaRPr/>
          </a:p>
        </p:txBody>
      </p:sp>
      <p:sp>
        <p:nvSpPr>
          <p:cNvPr id="115" name="Google Shape;115;p22"/>
          <p:cNvSpPr txBox="1"/>
          <p:nvPr>
            <p:ph idx="1" type="body"/>
          </p:nvPr>
        </p:nvSpPr>
        <p:spPr>
          <a:xfrm>
            <a:off x="311700" y="1152475"/>
            <a:ext cx="8520600" cy="424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latin typeface="Pangolin"/>
                <a:ea typeface="Pangolin"/>
                <a:cs typeface="Pangolin"/>
                <a:sym typeface="Pangolin"/>
              </a:rPr>
              <a:t>Explore relationships between </a:t>
            </a:r>
            <a:r>
              <a:rPr b="1" lang="en">
                <a:latin typeface="Pangolin"/>
                <a:ea typeface="Pangolin"/>
                <a:cs typeface="Pangolin"/>
                <a:sym typeface="Pangolin"/>
              </a:rPr>
              <a:t>two</a:t>
            </a:r>
            <a:r>
              <a:rPr lang="en">
                <a:latin typeface="Pangolin"/>
                <a:ea typeface="Pangolin"/>
                <a:cs typeface="Pangolin"/>
                <a:sym typeface="Pangolin"/>
              </a:rPr>
              <a:t> variables.</a:t>
            </a:r>
            <a:endParaRPr>
              <a:latin typeface="Pangolin"/>
              <a:ea typeface="Pangolin"/>
              <a:cs typeface="Pangolin"/>
              <a:sym typeface="Pangolin"/>
            </a:endParaRPr>
          </a:p>
        </p:txBody>
      </p:sp>
      <p:pic>
        <p:nvPicPr>
          <p:cNvPr id="116" name="Google Shape;116;p22"/>
          <p:cNvPicPr preferRelativeResize="0"/>
          <p:nvPr/>
        </p:nvPicPr>
        <p:blipFill>
          <a:blip r:embed="rId3">
            <a:alphaModFix/>
          </a:blip>
          <a:stretch>
            <a:fillRect/>
          </a:stretch>
        </p:blipFill>
        <p:spPr>
          <a:xfrm>
            <a:off x="958225" y="1634875"/>
            <a:ext cx="3261425" cy="3261425"/>
          </a:xfrm>
          <a:prstGeom prst="rect">
            <a:avLst/>
          </a:prstGeom>
          <a:noFill/>
          <a:ln>
            <a:noFill/>
          </a:ln>
        </p:spPr>
      </p:pic>
      <p:pic>
        <p:nvPicPr>
          <p:cNvPr id="117" name="Google Shape;117;p22"/>
          <p:cNvPicPr preferRelativeResize="0"/>
          <p:nvPr/>
        </p:nvPicPr>
        <p:blipFill>
          <a:blip r:embed="rId4">
            <a:alphaModFix/>
          </a:blip>
          <a:stretch>
            <a:fillRect/>
          </a:stretch>
        </p:blipFill>
        <p:spPr>
          <a:xfrm>
            <a:off x="4572000" y="1634875"/>
            <a:ext cx="3563102" cy="326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Bivariate Analysis</a:t>
            </a:r>
            <a:endParaRPr/>
          </a:p>
        </p:txBody>
      </p:sp>
      <p:sp>
        <p:nvSpPr>
          <p:cNvPr id="123" name="Google Shape;123;p23"/>
          <p:cNvSpPr txBox="1"/>
          <p:nvPr>
            <p:ph idx="1" type="body"/>
          </p:nvPr>
        </p:nvSpPr>
        <p:spPr>
          <a:xfrm>
            <a:off x="311700" y="1152475"/>
            <a:ext cx="8520600" cy="424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latin typeface="Pangolin"/>
                <a:ea typeface="Pangolin"/>
                <a:cs typeface="Pangolin"/>
                <a:sym typeface="Pangolin"/>
              </a:rPr>
              <a:t>Explore relationships between </a:t>
            </a:r>
            <a:r>
              <a:rPr b="1" lang="en">
                <a:latin typeface="Pangolin"/>
                <a:ea typeface="Pangolin"/>
                <a:cs typeface="Pangolin"/>
                <a:sym typeface="Pangolin"/>
              </a:rPr>
              <a:t>two</a:t>
            </a:r>
            <a:r>
              <a:rPr lang="en">
                <a:latin typeface="Pangolin"/>
                <a:ea typeface="Pangolin"/>
                <a:cs typeface="Pangolin"/>
                <a:sym typeface="Pangolin"/>
              </a:rPr>
              <a:t> variables.</a:t>
            </a:r>
            <a:endParaRPr>
              <a:latin typeface="Pangolin"/>
              <a:ea typeface="Pangolin"/>
              <a:cs typeface="Pangolin"/>
              <a:sym typeface="Pangolin"/>
            </a:endParaRPr>
          </a:p>
        </p:txBody>
      </p:sp>
      <p:pic>
        <p:nvPicPr>
          <p:cNvPr id="124" name="Google Shape;124;p23"/>
          <p:cNvPicPr preferRelativeResize="0"/>
          <p:nvPr/>
        </p:nvPicPr>
        <p:blipFill>
          <a:blip r:embed="rId3">
            <a:alphaModFix/>
          </a:blip>
          <a:stretch>
            <a:fillRect/>
          </a:stretch>
        </p:blipFill>
        <p:spPr>
          <a:xfrm>
            <a:off x="311700" y="1577275"/>
            <a:ext cx="4082760" cy="3261423"/>
          </a:xfrm>
          <a:prstGeom prst="rect">
            <a:avLst/>
          </a:prstGeom>
          <a:noFill/>
          <a:ln>
            <a:noFill/>
          </a:ln>
        </p:spPr>
      </p:pic>
      <p:pic>
        <p:nvPicPr>
          <p:cNvPr id="125" name="Google Shape;125;p23"/>
          <p:cNvPicPr preferRelativeResize="0"/>
          <p:nvPr/>
        </p:nvPicPr>
        <p:blipFill rotWithShape="1">
          <a:blip r:embed="rId4">
            <a:alphaModFix/>
          </a:blip>
          <a:srcRect b="0" l="0" r="42343" t="0"/>
          <a:stretch/>
        </p:blipFill>
        <p:spPr>
          <a:xfrm>
            <a:off x="4785900" y="1371000"/>
            <a:ext cx="4163773" cy="1206075"/>
          </a:xfrm>
          <a:prstGeom prst="rect">
            <a:avLst/>
          </a:prstGeom>
          <a:noFill/>
          <a:ln>
            <a:noFill/>
          </a:ln>
        </p:spPr>
      </p:pic>
      <p:pic>
        <p:nvPicPr>
          <p:cNvPr id="126" name="Google Shape;126;p23"/>
          <p:cNvPicPr preferRelativeResize="0"/>
          <p:nvPr/>
        </p:nvPicPr>
        <p:blipFill rotWithShape="1">
          <a:blip r:embed="rId4">
            <a:alphaModFix/>
          </a:blip>
          <a:srcRect b="0" l="56928" r="0" t="0"/>
          <a:stretch/>
        </p:blipFill>
        <p:spPr>
          <a:xfrm>
            <a:off x="4898501" y="2794625"/>
            <a:ext cx="3938576" cy="1527100"/>
          </a:xfrm>
          <a:prstGeom prst="rect">
            <a:avLst/>
          </a:prstGeom>
          <a:noFill/>
          <a:ln>
            <a:noFill/>
          </a:ln>
        </p:spPr>
      </p:pic>
      <p:sp>
        <p:nvSpPr>
          <p:cNvPr id="127" name="Google Shape;127;p23"/>
          <p:cNvSpPr/>
          <p:nvPr/>
        </p:nvSpPr>
        <p:spPr>
          <a:xfrm>
            <a:off x="188600" y="2837500"/>
            <a:ext cx="4383300" cy="711600"/>
          </a:xfrm>
          <a:prstGeom prst="rect">
            <a:avLst/>
          </a:prstGeom>
          <a:noFill/>
          <a:ln cap="flat" cmpd="sng" w="9525">
            <a:solidFill>
              <a:srgbClr val="2131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133" name="Google Shape;13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Pangolin"/>
                <a:ea typeface="Pangolin"/>
                <a:cs typeface="Pangolin"/>
                <a:sym typeface="Pangolin"/>
              </a:rPr>
              <a:t>In this session, we are going to look at different techniques of EDA:</a:t>
            </a:r>
            <a:endParaRPr>
              <a:latin typeface="Pangolin"/>
              <a:ea typeface="Pangolin"/>
              <a:cs typeface="Pangolin"/>
              <a:sym typeface="Pangolin"/>
            </a:endParaRPr>
          </a:p>
          <a:p>
            <a:pPr indent="-342900" lvl="0" marL="457200" rtl="0" algn="l">
              <a:spcBef>
                <a:spcPts val="1200"/>
              </a:spcBef>
              <a:spcAft>
                <a:spcPts val="0"/>
              </a:spcAft>
              <a:buClr>
                <a:srgbClr val="D9D9D9"/>
              </a:buClr>
              <a:buSzPts val="1800"/>
              <a:buFont typeface="Pangolin"/>
              <a:buAutoNum type="arabicPeriod"/>
            </a:pPr>
            <a:r>
              <a:rPr lang="en">
                <a:solidFill>
                  <a:srgbClr val="D9D9D9"/>
                </a:solidFill>
                <a:latin typeface="Pangolin"/>
                <a:ea typeface="Pangolin"/>
                <a:cs typeface="Pangolin"/>
                <a:sym typeface="Pangolin"/>
              </a:rPr>
              <a:t>Univariate Analysis</a:t>
            </a:r>
            <a:endParaRPr>
              <a:solidFill>
                <a:srgbClr val="D9D9D9"/>
              </a:solidFill>
              <a:latin typeface="Pangolin"/>
              <a:ea typeface="Pangolin"/>
              <a:cs typeface="Pangolin"/>
              <a:sym typeface="Pangolin"/>
            </a:endParaRPr>
          </a:p>
          <a:p>
            <a:pPr indent="-342900" lvl="0" marL="457200" rtl="0" algn="l">
              <a:spcBef>
                <a:spcPts val="0"/>
              </a:spcBef>
              <a:spcAft>
                <a:spcPts val="0"/>
              </a:spcAft>
              <a:buClr>
                <a:schemeClr val="lt2"/>
              </a:buClr>
              <a:buSzPts val="1800"/>
              <a:buFont typeface="Pangolin"/>
              <a:buAutoNum type="arabicPeriod"/>
            </a:pPr>
            <a:r>
              <a:rPr lang="en">
                <a:solidFill>
                  <a:schemeClr val="lt2"/>
                </a:solidFill>
                <a:highlight>
                  <a:schemeClr val="lt1"/>
                </a:highlight>
                <a:latin typeface="Pangolin"/>
                <a:ea typeface="Pangolin"/>
                <a:cs typeface="Pangolin"/>
                <a:sym typeface="Pangolin"/>
              </a:rPr>
              <a:t>Bivariate Analysis</a:t>
            </a:r>
            <a:endParaRPr>
              <a:solidFill>
                <a:schemeClr val="lt2"/>
              </a:solidFill>
              <a:highlight>
                <a:schemeClr val="lt1"/>
              </a:highlight>
              <a:latin typeface="Pangolin"/>
              <a:ea typeface="Pangolin"/>
              <a:cs typeface="Pangolin"/>
              <a:sym typeface="Pangolin"/>
            </a:endParaRPr>
          </a:p>
          <a:p>
            <a:pPr indent="-342900" lvl="0" marL="457200" rtl="0" algn="l">
              <a:spcBef>
                <a:spcPts val="0"/>
              </a:spcBef>
              <a:spcAft>
                <a:spcPts val="0"/>
              </a:spcAft>
              <a:buClr>
                <a:schemeClr val="dk1"/>
              </a:buClr>
              <a:buSzPts val="1800"/>
              <a:buFont typeface="Pangolin"/>
              <a:buAutoNum type="arabicPeriod"/>
            </a:pPr>
            <a:r>
              <a:rPr b="1" lang="en">
                <a:solidFill>
                  <a:schemeClr val="dk1"/>
                </a:solidFill>
                <a:highlight>
                  <a:srgbClr val="FFF2CC"/>
                </a:highlight>
                <a:latin typeface="Pangolin"/>
                <a:ea typeface="Pangolin"/>
                <a:cs typeface="Pangolin"/>
                <a:sym typeface="Pangolin"/>
              </a:rPr>
              <a:t>Multivariate Analysis</a:t>
            </a:r>
            <a:endParaRPr b="1">
              <a:solidFill>
                <a:schemeClr val="dk1"/>
              </a:solidFill>
              <a:highlight>
                <a:srgbClr val="FFF2CC"/>
              </a:highlight>
              <a:latin typeface="Pangolin"/>
              <a:ea typeface="Pangolin"/>
              <a:cs typeface="Pangolin"/>
              <a:sym typeface="Pangolin"/>
            </a:endParaRPr>
          </a:p>
          <a:p>
            <a:pPr indent="-342900" lvl="0" marL="457200" rtl="0" algn="l">
              <a:spcBef>
                <a:spcPts val="0"/>
              </a:spcBef>
              <a:spcAft>
                <a:spcPts val="0"/>
              </a:spcAft>
              <a:buClr>
                <a:srgbClr val="D9D9D9"/>
              </a:buClr>
              <a:buSzPts val="1800"/>
              <a:buFont typeface="Pangolin"/>
              <a:buAutoNum type="arabicPeriod"/>
            </a:pPr>
            <a:r>
              <a:rPr lang="en">
                <a:solidFill>
                  <a:srgbClr val="D9D9D9"/>
                </a:solidFill>
                <a:latin typeface="Pangolin"/>
                <a:ea typeface="Pangolin"/>
                <a:cs typeface="Pangolin"/>
                <a:sym typeface="Pangolin"/>
              </a:rPr>
              <a:t>Categorical Data Analysis</a:t>
            </a:r>
            <a:endParaRPr>
              <a:solidFill>
                <a:srgbClr val="D9D9D9"/>
              </a:solidFill>
              <a:latin typeface="Pangolin"/>
              <a:ea typeface="Pangolin"/>
              <a:cs typeface="Pangolin"/>
              <a:sym typeface="Pangolin"/>
            </a:endParaRPr>
          </a:p>
          <a:p>
            <a:pPr indent="-342900" lvl="0" marL="457200" rtl="0" algn="l">
              <a:spcBef>
                <a:spcPts val="0"/>
              </a:spcBef>
              <a:spcAft>
                <a:spcPts val="0"/>
              </a:spcAft>
              <a:buClr>
                <a:srgbClr val="D9D9D9"/>
              </a:buClr>
              <a:buSzPts val="1800"/>
              <a:buFont typeface="Pangolin"/>
              <a:buAutoNum type="arabicPeriod"/>
            </a:pPr>
            <a:r>
              <a:rPr lang="en">
                <a:solidFill>
                  <a:srgbClr val="D9D9D9"/>
                </a:solidFill>
                <a:latin typeface="Pangolin"/>
                <a:ea typeface="Pangolin"/>
                <a:cs typeface="Pangolin"/>
                <a:sym typeface="Pangolin"/>
              </a:rPr>
              <a:t>Missing Data Analysis</a:t>
            </a:r>
            <a:endParaRPr>
              <a:solidFill>
                <a:srgbClr val="D9D9D9"/>
              </a:solidFill>
              <a:latin typeface="Pangolin"/>
              <a:ea typeface="Pangolin"/>
              <a:cs typeface="Pangolin"/>
              <a:sym typeface="Pangolin"/>
            </a:endParaRPr>
          </a:p>
          <a:p>
            <a:pPr indent="-342900" lvl="0" marL="457200" rtl="0" algn="l">
              <a:spcBef>
                <a:spcPts val="0"/>
              </a:spcBef>
              <a:spcAft>
                <a:spcPts val="0"/>
              </a:spcAft>
              <a:buClr>
                <a:srgbClr val="D9D9D9"/>
              </a:buClr>
              <a:buSzPts val="1800"/>
              <a:buFont typeface="Pangolin"/>
              <a:buAutoNum type="arabicPeriod"/>
            </a:pPr>
            <a:r>
              <a:rPr lang="en">
                <a:solidFill>
                  <a:srgbClr val="D9D9D9"/>
                </a:solidFill>
                <a:latin typeface="Pangolin"/>
                <a:ea typeface="Pangolin"/>
                <a:cs typeface="Pangolin"/>
                <a:sym typeface="Pangolin"/>
              </a:rPr>
              <a:t>Time Series EDA</a:t>
            </a:r>
            <a:endParaRPr>
              <a:solidFill>
                <a:srgbClr val="D9D9D9"/>
              </a:solidFill>
              <a:latin typeface="Pangolin"/>
              <a:ea typeface="Pangolin"/>
              <a:cs typeface="Pangolin"/>
              <a:sym typeface="Pangolin"/>
            </a:endParaRPr>
          </a:p>
          <a:p>
            <a:pPr indent="-342900" lvl="0" marL="457200" rtl="0" algn="l">
              <a:spcBef>
                <a:spcPts val="0"/>
              </a:spcBef>
              <a:spcAft>
                <a:spcPts val="0"/>
              </a:spcAft>
              <a:buClr>
                <a:srgbClr val="D9D9D9"/>
              </a:buClr>
              <a:buSzPts val="1800"/>
              <a:buFont typeface="Pangolin"/>
              <a:buAutoNum type="arabicPeriod"/>
            </a:pPr>
            <a:r>
              <a:rPr lang="en">
                <a:solidFill>
                  <a:srgbClr val="D9D9D9"/>
                </a:solidFill>
                <a:latin typeface="Pangolin"/>
                <a:ea typeface="Pangolin"/>
                <a:cs typeface="Pangolin"/>
                <a:sym typeface="Pangolin"/>
              </a:rPr>
              <a:t>EDA and Feature Engineering</a:t>
            </a:r>
            <a:endParaRPr>
              <a:solidFill>
                <a:srgbClr val="D9D9D9"/>
              </a:solidFill>
              <a:latin typeface="Pangolin"/>
              <a:ea typeface="Pangolin"/>
              <a:cs typeface="Pangolin"/>
              <a:sym typeface="Pangoli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Multivariate Analysis</a:t>
            </a:r>
            <a:endParaRPr/>
          </a:p>
        </p:txBody>
      </p:sp>
      <p:sp>
        <p:nvSpPr>
          <p:cNvPr id="139" name="Google Shape;139;p25"/>
          <p:cNvSpPr txBox="1"/>
          <p:nvPr>
            <p:ph idx="1" type="body"/>
          </p:nvPr>
        </p:nvSpPr>
        <p:spPr>
          <a:xfrm>
            <a:off x="311700" y="1152475"/>
            <a:ext cx="8520600" cy="424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latin typeface="Pangolin"/>
                <a:ea typeface="Pangolin"/>
                <a:cs typeface="Pangolin"/>
                <a:sym typeface="Pangolin"/>
              </a:rPr>
              <a:t>Examine relationships between </a:t>
            </a:r>
            <a:r>
              <a:rPr b="1" lang="en">
                <a:latin typeface="Pangolin"/>
                <a:ea typeface="Pangolin"/>
                <a:cs typeface="Pangolin"/>
                <a:sym typeface="Pangolin"/>
              </a:rPr>
              <a:t>three or more</a:t>
            </a:r>
            <a:r>
              <a:rPr lang="en">
                <a:latin typeface="Pangolin"/>
                <a:ea typeface="Pangolin"/>
                <a:cs typeface="Pangolin"/>
                <a:sym typeface="Pangolin"/>
              </a:rPr>
              <a:t> variables.</a:t>
            </a:r>
            <a:endParaRPr>
              <a:latin typeface="Pangolin"/>
              <a:ea typeface="Pangolin"/>
              <a:cs typeface="Pangolin"/>
              <a:sym typeface="Pangolin"/>
            </a:endParaRPr>
          </a:p>
        </p:txBody>
      </p:sp>
      <p:sp>
        <p:nvSpPr>
          <p:cNvPr id="140" name="Google Shape;140;p25"/>
          <p:cNvSpPr txBox="1"/>
          <p:nvPr/>
        </p:nvSpPr>
        <p:spPr>
          <a:xfrm>
            <a:off x="825750" y="2160300"/>
            <a:ext cx="7492500" cy="10989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SzPts val="1100"/>
              <a:buChar char="❏"/>
            </a:pPr>
            <a:r>
              <a:rPr lang="en" sz="1800">
                <a:solidFill>
                  <a:schemeClr val="dk2"/>
                </a:solidFill>
                <a:latin typeface="Pangolin"/>
                <a:ea typeface="Pangolin"/>
                <a:cs typeface="Pangolin"/>
                <a:sym typeface="Pangolin"/>
              </a:rPr>
              <a:t>Colored scatter plots to visualize trends based on an additional categorical variable.</a:t>
            </a:r>
            <a:endParaRPr sz="1800">
              <a:solidFill>
                <a:schemeClr val="dk2"/>
              </a:solidFill>
              <a:latin typeface="Pangolin"/>
              <a:ea typeface="Pangolin"/>
              <a:cs typeface="Pangolin"/>
              <a:sym typeface="Pangolin"/>
            </a:endParaRPr>
          </a:p>
          <a:p>
            <a:pPr indent="-298450" lvl="0" marL="457200" rtl="0" algn="l">
              <a:lnSpc>
                <a:spcPct val="115000"/>
              </a:lnSpc>
              <a:spcBef>
                <a:spcPts val="0"/>
              </a:spcBef>
              <a:spcAft>
                <a:spcPts val="0"/>
              </a:spcAft>
              <a:buSzPts val="1100"/>
              <a:buChar char="❏"/>
            </a:pPr>
            <a:r>
              <a:rPr lang="en" sz="1800">
                <a:solidFill>
                  <a:schemeClr val="dk2"/>
                </a:solidFill>
                <a:latin typeface="Pangolin"/>
                <a:ea typeface="Pangolin"/>
                <a:cs typeface="Pangolin"/>
                <a:sym typeface="Pangolin"/>
              </a:rPr>
              <a:t>Principal Component Analysis (PCA) and explain the results.</a:t>
            </a:r>
            <a:endParaRPr sz="1800">
              <a:solidFill>
                <a:schemeClr val="dk2"/>
              </a:solidFill>
              <a:latin typeface="Pangolin"/>
              <a:ea typeface="Pangolin"/>
              <a:cs typeface="Pangolin"/>
              <a:sym typeface="Pangoli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Multivariate Analysis</a:t>
            </a:r>
            <a:endParaRPr/>
          </a:p>
        </p:txBody>
      </p:sp>
      <p:sp>
        <p:nvSpPr>
          <p:cNvPr id="146" name="Google Shape;146;p26"/>
          <p:cNvSpPr txBox="1"/>
          <p:nvPr>
            <p:ph idx="1" type="body"/>
          </p:nvPr>
        </p:nvSpPr>
        <p:spPr>
          <a:xfrm>
            <a:off x="311700" y="1152475"/>
            <a:ext cx="8520600" cy="424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latin typeface="Pangolin"/>
                <a:ea typeface="Pangolin"/>
                <a:cs typeface="Pangolin"/>
                <a:sym typeface="Pangolin"/>
              </a:rPr>
              <a:t>Examine relationships between </a:t>
            </a:r>
            <a:r>
              <a:rPr b="1" lang="en">
                <a:latin typeface="Pangolin"/>
                <a:ea typeface="Pangolin"/>
                <a:cs typeface="Pangolin"/>
                <a:sym typeface="Pangolin"/>
              </a:rPr>
              <a:t>three or more</a:t>
            </a:r>
            <a:r>
              <a:rPr lang="en">
                <a:latin typeface="Pangolin"/>
                <a:ea typeface="Pangolin"/>
                <a:cs typeface="Pangolin"/>
                <a:sym typeface="Pangolin"/>
              </a:rPr>
              <a:t> variables.</a:t>
            </a:r>
            <a:endParaRPr>
              <a:latin typeface="Pangolin"/>
              <a:ea typeface="Pangolin"/>
              <a:cs typeface="Pangolin"/>
              <a:sym typeface="Pangolin"/>
            </a:endParaRPr>
          </a:p>
        </p:txBody>
      </p:sp>
      <p:pic>
        <p:nvPicPr>
          <p:cNvPr id="147" name="Google Shape;147;p26"/>
          <p:cNvPicPr preferRelativeResize="0"/>
          <p:nvPr/>
        </p:nvPicPr>
        <p:blipFill>
          <a:blip r:embed="rId3">
            <a:alphaModFix/>
          </a:blip>
          <a:stretch>
            <a:fillRect/>
          </a:stretch>
        </p:blipFill>
        <p:spPr>
          <a:xfrm>
            <a:off x="1073675" y="1577275"/>
            <a:ext cx="3448074" cy="3340327"/>
          </a:xfrm>
          <a:prstGeom prst="rect">
            <a:avLst/>
          </a:prstGeom>
          <a:noFill/>
          <a:ln>
            <a:noFill/>
          </a:ln>
        </p:spPr>
      </p:pic>
      <p:pic>
        <p:nvPicPr>
          <p:cNvPr id="148" name="Google Shape;148;p26"/>
          <p:cNvPicPr preferRelativeResize="0"/>
          <p:nvPr/>
        </p:nvPicPr>
        <p:blipFill>
          <a:blip r:embed="rId4">
            <a:alphaModFix/>
          </a:blip>
          <a:stretch>
            <a:fillRect/>
          </a:stretch>
        </p:blipFill>
        <p:spPr>
          <a:xfrm>
            <a:off x="4571999" y="1616725"/>
            <a:ext cx="3434138" cy="3261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Multivariate Analysis</a:t>
            </a:r>
            <a:endParaRPr/>
          </a:p>
        </p:txBody>
      </p:sp>
      <p:sp>
        <p:nvSpPr>
          <p:cNvPr id="154" name="Google Shape;154;p27"/>
          <p:cNvSpPr txBox="1"/>
          <p:nvPr>
            <p:ph idx="1" type="body"/>
          </p:nvPr>
        </p:nvSpPr>
        <p:spPr>
          <a:xfrm>
            <a:off x="311700" y="1152475"/>
            <a:ext cx="8520600" cy="424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latin typeface="Pangolin"/>
                <a:ea typeface="Pangolin"/>
                <a:cs typeface="Pangolin"/>
                <a:sym typeface="Pangolin"/>
              </a:rPr>
              <a:t>Examine relationships between </a:t>
            </a:r>
            <a:r>
              <a:rPr b="1" lang="en">
                <a:latin typeface="Pangolin"/>
                <a:ea typeface="Pangolin"/>
                <a:cs typeface="Pangolin"/>
                <a:sym typeface="Pangolin"/>
              </a:rPr>
              <a:t>three or more</a:t>
            </a:r>
            <a:r>
              <a:rPr lang="en">
                <a:latin typeface="Pangolin"/>
                <a:ea typeface="Pangolin"/>
                <a:cs typeface="Pangolin"/>
                <a:sym typeface="Pangolin"/>
              </a:rPr>
              <a:t> variables.</a:t>
            </a:r>
            <a:endParaRPr>
              <a:latin typeface="Pangolin"/>
              <a:ea typeface="Pangolin"/>
              <a:cs typeface="Pangolin"/>
              <a:sym typeface="Pangolin"/>
            </a:endParaRPr>
          </a:p>
        </p:txBody>
      </p:sp>
      <p:pic>
        <p:nvPicPr>
          <p:cNvPr id="155" name="Google Shape;155;p27"/>
          <p:cNvPicPr preferRelativeResize="0"/>
          <p:nvPr/>
        </p:nvPicPr>
        <p:blipFill>
          <a:blip r:embed="rId3">
            <a:alphaModFix/>
          </a:blip>
          <a:stretch>
            <a:fillRect/>
          </a:stretch>
        </p:blipFill>
        <p:spPr>
          <a:xfrm>
            <a:off x="152400" y="1729675"/>
            <a:ext cx="5039841" cy="3261425"/>
          </a:xfrm>
          <a:prstGeom prst="rect">
            <a:avLst/>
          </a:prstGeom>
          <a:noFill/>
          <a:ln>
            <a:noFill/>
          </a:ln>
        </p:spPr>
      </p:pic>
      <p:pic>
        <p:nvPicPr>
          <p:cNvPr id="156" name="Google Shape;156;p27"/>
          <p:cNvPicPr preferRelativeResize="0"/>
          <p:nvPr/>
        </p:nvPicPr>
        <p:blipFill>
          <a:blip r:embed="rId4">
            <a:alphaModFix/>
          </a:blip>
          <a:stretch>
            <a:fillRect/>
          </a:stretch>
        </p:blipFill>
        <p:spPr>
          <a:xfrm>
            <a:off x="5362116" y="2524875"/>
            <a:ext cx="3646956" cy="214769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Multivariate Analysis</a:t>
            </a:r>
            <a:endParaRPr/>
          </a:p>
        </p:txBody>
      </p:sp>
      <p:sp>
        <p:nvSpPr>
          <p:cNvPr id="162" name="Google Shape;162;p28"/>
          <p:cNvSpPr txBox="1"/>
          <p:nvPr>
            <p:ph idx="1" type="body"/>
          </p:nvPr>
        </p:nvSpPr>
        <p:spPr>
          <a:xfrm>
            <a:off x="311700" y="1152475"/>
            <a:ext cx="8520600" cy="424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latin typeface="Pangolin"/>
                <a:ea typeface="Pangolin"/>
                <a:cs typeface="Pangolin"/>
                <a:sym typeface="Pangolin"/>
              </a:rPr>
              <a:t>Examine relationships between </a:t>
            </a:r>
            <a:r>
              <a:rPr b="1" lang="en">
                <a:latin typeface="Pangolin"/>
                <a:ea typeface="Pangolin"/>
                <a:cs typeface="Pangolin"/>
                <a:sym typeface="Pangolin"/>
              </a:rPr>
              <a:t>three or more</a:t>
            </a:r>
            <a:r>
              <a:rPr lang="en">
                <a:latin typeface="Pangolin"/>
                <a:ea typeface="Pangolin"/>
                <a:cs typeface="Pangolin"/>
                <a:sym typeface="Pangolin"/>
              </a:rPr>
              <a:t> variables.</a:t>
            </a:r>
            <a:endParaRPr>
              <a:latin typeface="Pangolin"/>
              <a:ea typeface="Pangolin"/>
              <a:cs typeface="Pangolin"/>
              <a:sym typeface="Pangolin"/>
            </a:endParaRPr>
          </a:p>
        </p:txBody>
      </p:sp>
      <p:pic>
        <p:nvPicPr>
          <p:cNvPr id="163" name="Google Shape;163;p28"/>
          <p:cNvPicPr preferRelativeResize="0"/>
          <p:nvPr/>
        </p:nvPicPr>
        <p:blipFill>
          <a:blip r:embed="rId3">
            <a:alphaModFix/>
          </a:blip>
          <a:stretch>
            <a:fillRect/>
          </a:stretch>
        </p:blipFill>
        <p:spPr>
          <a:xfrm>
            <a:off x="363666" y="1956875"/>
            <a:ext cx="3646956" cy="2147696"/>
          </a:xfrm>
          <a:prstGeom prst="rect">
            <a:avLst/>
          </a:prstGeom>
          <a:noFill/>
          <a:ln>
            <a:noFill/>
          </a:ln>
        </p:spPr>
      </p:pic>
      <p:sp>
        <p:nvSpPr>
          <p:cNvPr id="164" name="Google Shape;164;p28"/>
          <p:cNvSpPr txBox="1"/>
          <p:nvPr/>
        </p:nvSpPr>
        <p:spPr>
          <a:xfrm>
            <a:off x="4220725" y="2199575"/>
            <a:ext cx="4675200" cy="1662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Pangolin"/>
              <a:buChar char="●"/>
            </a:pPr>
            <a:r>
              <a:rPr b="1" lang="en" sz="1200">
                <a:latin typeface="Pangolin"/>
                <a:ea typeface="Pangolin"/>
                <a:cs typeface="Pangolin"/>
                <a:sym typeface="Pangolin"/>
              </a:rPr>
              <a:t>PC1</a:t>
            </a:r>
            <a:r>
              <a:rPr lang="en" sz="1200">
                <a:latin typeface="Pangolin"/>
                <a:ea typeface="Pangolin"/>
                <a:cs typeface="Pangolin"/>
                <a:sym typeface="Pangolin"/>
              </a:rPr>
              <a:t> appears to be influenced mostly by </a:t>
            </a:r>
            <a:r>
              <a:rPr b="1" lang="en" sz="1200">
                <a:latin typeface="Pangolin"/>
                <a:ea typeface="Pangolin"/>
                <a:cs typeface="Pangolin"/>
                <a:sym typeface="Pangolin"/>
              </a:rPr>
              <a:t>stress level</a:t>
            </a:r>
            <a:r>
              <a:rPr lang="en" sz="1200">
                <a:latin typeface="Pangolin"/>
                <a:ea typeface="Pangolin"/>
                <a:cs typeface="Pangolin"/>
                <a:sym typeface="Pangolin"/>
              </a:rPr>
              <a:t>, </a:t>
            </a:r>
            <a:r>
              <a:rPr b="1" lang="en" sz="1200">
                <a:latin typeface="Pangolin"/>
                <a:ea typeface="Pangolin"/>
                <a:cs typeface="Pangolin"/>
                <a:sym typeface="Pangolin"/>
              </a:rPr>
              <a:t>heart rate</a:t>
            </a:r>
            <a:r>
              <a:rPr lang="en" sz="1200">
                <a:latin typeface="Pangolin"/>
                <a:ea typeface="Pangolin"/>
                <a:cs typeface="Pangolin"/>
                <a:sym typeface="Pangolin"/>
              </a:rPr>
              <a:t>, and </a:t>
            </a:r>
            <a:r>
              <a:rPr b="1" lang="en" sz="1200">
                <a:latin typeface="Pangolin"/>
                <a:ea typeface="Pangolin"/>
                <a:cs typeface="Pangolin"/>
                <a:sym typeface="Pangolin"/>
              </a:rPr>
              <a:t>sleep-related features</a:t>
            </a:r>
            <a:r>
              <a:rPr lang="en" sz="1200">
                <a:latin typeface="Pangolin"/>
                <a:ea typeface="Pangolin"/>
                <a:cs typeface="Pangolin"/>
                <a:sym typeface="Pangolin"/>
              </a:rPr>
              <a:t> (sleep duration and quality), with negative loadings for sleep-related features and positive loadings for stress and heart rate. PC1 may represent a component that differentiates individuals based on stress and physiological factors like heart rate and sleep behavior.</a:t>
            </a:r>
            <a:endParaRPr sz="1200">
              <a:latin typeface="Pangolin"/>
              <a:ea typeface="Pangolin"/>
              <a:cs typeface="Pangolin"/>
              <a:sym typeface="Pangolin"/>
            </a:endParaRPr>
          </a:p>
          <a:p>
            <a:pPr indent="-304800" lvl="0" marL="457200" rtl="0" algn="l">
              <a:spcBef>
                <a:spcPts val="0"/>
              </a:spcBef>
              <a:spcAft>
                <a:spcPts val="0"/>
              </a:spcAft>
              <a:buSzPts val="1200"/>
              <a:buFont typeface="Pangolin"/>
              <a:buChar char="●"/>
            </a:pPr>
            <a:r>
              <a:rPr b="1" lang="en" sz="1200">
                <a:latin typeface="Pangolin"/>
                <a:ea typeface="Pangolin"/>
                <a:cs typeface="Pangolin"/>
                <a:sym typeface="Pangolin"/>
              </a:rPr>
              <a:t>PC2</a:t>
            </a:r>
            <a:r>
              <a:rPr lang="en" sz="1200">
                <a:latin typeface="Pangolin"/>
                <a:ea typeface="Pangolin"/>
                <a:cs typeface="Pangolin"/>
                <a:sym typeface="Pangolin"/>
              </a:rPr>
              <a:t> is heavily influenced by </a:t>
            </a:r>
            <a:r>
              <a:rPr b="1" lang="en" sz="1200">
                <a:latin typeface="Pangolin"/>
                <a:ea typeface="Pangolin"/>
                <a:cs typeface="Pangolin"/>
                <a:sym typeface="Pangolin"/>
              </a:rPr>
              <a:t>physical activity level</a:t>
            </a:r>
            <a:r>
              <a:rPr lang="en" sz="1200">
                <a:latin typeface="Pangolin"/>
                <a:ea typeface="Pangolin"/>
                <a:cs typeface="Pangolin"/>
                <a:sym typeface="Pangolin"/>
              </a:rPr>
              <a:t> and </a:t>
            </a:r>
            <a:r>
              <a:rPr b="1" lang="en" sz="1200">
                <a:latin typeface="Pangolin"/>
                <a:ea typeface="Pangolin"/>
                <a:cs typeface="Pangolin"/>
                <a:sym typeface="Pangolin"/>
              </a:rPr>
              <a:t>daily steps</a:t>
            </a:r>
            <a:r>
              <a:rPr lang="en" sz="1200">
                <a:latin typeface="Pangolin"/>
                <a:ea typeface="Pangolin"/>
                <a:cs typeface="Pangolin"/>
                <a:sym typeface="Pangolin"/>
              </a:rPr>
              <a:t>, both of which show high positive loadings. </a:t>
            </a:r>
            <a:endParaRPr sz="1200">
              <a:latin typeface="Pangolin"/>
              <a:ea typeface="Pangolin"/>
              <a:cs typeface="Pangolin"/>
              <a:sym typeface="Pangoli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Multivariate Analysis</a:t>
            </a:r>
            <a:endParaRPr/>
          </a:p>
        </p:txBody>
      </p:sp>
      <p:sp>
        <p:nvSpPr>
          <p:cNvPr id="170" name="Google Shape;170;p29"/>
          <p:cNvSpPr txBox="1"/>
          <p:nvPr>
            <p:ph idx="1" type="body"/>
          </p:nvPr>
        </p:nvSpPr>
        <p:spPr>
          <a:xfrm>
            <a:off x="311700" y="1152475"/>
            <a:ext cx="8520600" cy="424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latin typeface="Pangolin"/>
                <a:ea typeface="Pangolin"/>
                <a:cs typeface="Pangolin"/>
                <a:sym typeface="Pangolin"/>
              </a:rPr>
              <a:t>Examine relationships between </a:t>
            </a:r>
            <a:r>
              <a:rPr b="1" lang="en">
                <a:latin typeface="Pangolin"/>
                <a:ea typeface="Pangolin"/>
                <a:cs typeface="Pangolin"/>
                <a:sym typeface="Pangolin"/>
              </a:rPr>
              <a:t>three or more</a:t>
            </a:r>
            <a:r>
              <a:rPr lang="en">
                <a:latin typeface="Pangolin"/>
                <a:ea typeface="Pangolin"/>
                <a:cs typeface="Pangolin"/>
                <a:sym typeface="Pangolin"/>
              </a:rPr>
              <a:t> variables.</a:t>
            </a:r>
            <a:endParaRPr>
              <a:latin typeface="Pangolin"/>
              <a:ea typeface="Pangolin"/>
              <a:cs typeface="Pangolin"/>
              <a:sym typeface="Pangolin"/>
            </a:endParaRPr>
          </a:p>
        </p:txBody>
      </p:sp>
      <p:sp>
        <p:nvSpPr>
          <p:cNvPr id="171" name="Google Shape;171;p29"/>
          <p:cNvSpPr txBox="1"/>
          <p:nvPr/>
        </p:nvSpPr>
        <p:spPr>
          <a:xfrm>
            <a:off x="989100" y="1813775"/>
            <a:ext cx="7165800" cy="2375100"/>
          </a:xfrm>
          <a:prstGeom prst="rect">
            <a:avLst/>
          </a:prstGeom>
          <a:noFill/>
          <a:ln>
            <a:noFill/>
          </a:ln>
        </p:spPr>
        <p:txBody>
          <a:bodyPr anchorCtr="0" anchor="t" bIns="91425" lIns="91425" spcFirstLastPara="1" rIns="91425" wrap="square" tIns="91425">
            <a:spAutoFit/>
          </a:bodyPr>
          <a:lstStyle/>
          <a:p>
            <a:pPr indent="-228600" lvl="0" marL="457200" rtl="0" algn="l">
              <a:spcBef>
                <a:spcPts val="0"/>
              </a:spcBef>
              <a:spcAft>
                <a:spcPts val="0"/>
              </a:spcAft>
              <a:buNone/>
            </a:pPr>
            <a:r>
              <a:rPr b="1" lang="en">
                <a:latin typeface="Pangolin"/>
                <a:ea typeface="Pangolin"/>
                <a:cs typeface="Pangolin"/>
                <a:sym typeface="Pangolin"/>
              </a:rPr>
              <a:t>Dimensionality Reduction for Modeling</a:t>
            </a:r>
            <a:r>
              <a:rPr lang="en">
                <a:latin typeface="Pangolin"/>
                <a:ea typeface="Pangolin"/>
                <a:cs typeface="Pangolin"/>
                <a:sym typeface="Pangolin"/>
              </a:rPr>
              <a:t>: In machine learning or predictive modeling, datasets with many correlated variables (multicollinearity) can cause problems for models such as linear regression or logistic regression. PCA can help by transforming the data into </a:t>
            </a:r>
            <a:r>
              <a:rPr b="1" lang="en">
                <a:latin typeface="Pangolin"/>
                <a:ea typeface="Pangolin"/>
                <a:cs typeface="Pangolin"/>
                <a:sym typeface="Pangolin"/>
              </a:rPr>
              <a:t>independent components</a:t>
            </a:r>
            <a:r>
              <a:rPr lang="en">
                <a:latin typeface="Pangolin"/>
                <a:ea typeface="Pangolin"/>
                <a:cs typeface="Pangolin"/>
                <a:sym typeface="Pangolin"/>
              </a:rPr>
              <a:t>, reducing multicollinearity, and improving model performance.</a:t>
            </a:r>
            <a:endParaRPr>
              <a:latin typeface="Pangolin"/>
              <a:ea typeface="Pangolin"/>
              <a:cs typeface="Pangolin"/>
              <a:sym typeface="Pangolin"/>
            </a:endParaRPr>
          </a:p>
          <a:p>
            <a:pPr indent="-317500" lvl="0" marL="457200" rtl="0" algn="l">
              <a:lnSpc>
                <a:spcPct val="115000"/>
              </a:lnSpc>
              <a:spcBef>
                <a:spcPts val="1200"/>
              </a:spcBef>
              <a:spcAft>
                <a:spcPts val="0"/>
              </a:spcAft>
              <a:buSzPts val="1400"/>
              <a:buChar char="●"/>
            </a:pPr>
            <a:r>
              <a:rPr lang="en">
                <a:latin typeface="Pangolin"/>
                <a:ea typeface="Pangolin"/>
                <a:cs typeface="Pangolin"/>
                <a:sym typeface="Pangolin"/>
              </a:rPr>
              <a:t>if you are building a predictive model for </a:t>
            </a:r>
            <a:r>
              <a:rPr b="1" lang="en">
                <a:latin typeface="Pangolin"/>
                <a:ea typeface="Pangolin"/>
                <a:cs typeface="Pangolin"/>
                <a:sym typeface="Pangolin"/>
              </a:rPr>
              <a:t>well-being or health outcomes</a:t>
            </a:r>
            <a:r>
              <a:rPr lang="en">
                <a:latin typeface="Pangolin"/>
                <a:ea typeface="Pangolin"/>
                <a:cs typeface="Pangolin"/>
                <a:sym typeface="Pangolin"/>
              </a:rPr>
              <a:t>, you might not need to include all original variables like </a:t>
            </a:r>
            <a:r>
              <a:rPr b="1" lang="en">
                <a:latin typeface="Pangolin"/>
                <a:ea typeface="Pangolin"/>
                <a:cs typeface="Pangolin"/>
                <a:sym typeface="Pangolin"/>
              </a:rPr>
              <a:t>sleep duration</a:t>
            </a:r>
            <a:r>
              <a:rPr lang="en">
                <a:latin typeface="Pangolin"/>
                <a:ea typeface="Pangolin"/>
                <a:cs typeface="Pangolin"/>
                <a:sym typeface="Pangolin"/>
              </a:rPr>
              <a:t>, </a:t>
            </a:r>
            <a:r>
              <a:rPr b="1" lang="en">
                <a:latin typeface="Pangolin"/>
                <a:ea typeface="Pangolin"/>
                <a:cs typeface="Pangolin"/>
                <a:sym typeface="Pangolin"/>
              </a:rPr>
              <a:t>stress level</a:t>
            </a:r>
            <a:r>
              <a:rPr lang="en">
                <a:latin typeface="Pangolin"/>
                <a:ea typeface="Pangolin"/>
                <a:cs typeface="Pangolin"/>
                <a:sym typeface="Pangolin"/>
              </a:rPr>
              <a:t>, and </a:t>
            </a:r>
            <a:r>
              <a:rPr b="1" lang="en">
                <a:latin typeface="Pangolin"/>
                <a:ea typeface="Pangolin"/>
                <a:cs typeface="Pangolin"/>
                <a:sym typeface="Pangolin"/>
              </a:rPr>
              <a:t>physical activity</a:t>
            </a:r>
            <a:r>
              <a:rPr lang="en">
                <a:latin typeface="Pangolin"/>
                <a:ea typeface="Pangolin"/>
                <a:cs typeface="Pangolin"/>
                <a:sym typeface="Pangolin"/>
              </a:rPr>
              <a:t>. Instead, you could use the </a:t>
            </a:r>
            <a:r>
              <a:rPr b="1" lang="en">
                <a:latin typeface="Pangolin"/>
                <a:ea typeface="Pangolin"/>
                <a:cs typeface="Pangolin"/>
                <a:sym typeface="Pangolin"/>
              </a:rPr>
              <a:t>principal components</a:t>
            </a:r>
            <a:r>
              <a:rPr lang="en">
                <a:latin typeface="Pangolin"/>
                <a:ea typeface="Pangolin"/>
                <a:cs typeface="Pangolin"/>
                <a:sym typeface="Pangolin"/>
              </a:rPr>
              <a:t> (which are combinations of these variables) as the input features for a more efficient model.</a:t>
            </a:r>
            <a:endParaRPr b="1" sz="1500">
              <a:latin typeface="Pangolin"/>
              <a:ea typeface="Pangolin"/>
              <a:cs typeface="Pangolin"/>
              <a:sym typeface="Pangoli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177" name="Google Shape;177;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Pangolin"/>
                <a:ea typeface="Pangolin"/>
                <a:cs typeface="Pangolin"/>
                <a:sym typeface="Pangolin"/>
              </a:rPr>
              <a:t>In this session, we are going to look at different techniques of EDA:</a:t>
            </a:r>
            <a:endParaRPr>
              <a:latin typeface="Pangolin"/>
              <a:ea typeface="Pangolin"/>
              <a:cs typeface="Pangolin"/>
              <a:sym typeface="Pangolin"/>
            </a:endParaRPr>
          </a:p>
          <a:p>
            <a:pPr indent="-342900" lvl="0" marL="457200" rtl="0" algn="l">
              <a:spcBef>
                <a:spcPts val="1200"/>
              </a:spcBef>
              <a:spcAft>
                <a:spcPts val="0"/>
              </a:spcAft>
              <a:buClr>
                <a:srgbClr val="D9D9D9"/>
              </a:buClr>
              <a:buSzPts val="1800"/>
              <a:buFont typeface="Pangolin"/>
              <a:buAutoNum type="arabicPeriod"/>
            </a:pPr>
            <a:r>
              <a:rPr lang="en">
                <a:solidFill>
                  <a:srgbClr val="D9D9D9"/>
                </a:solidFill>
                <a:latin typeface="Pangolin"/>
                <a:ea typeface="Pangolin"/>
                <a:cs typeface="Pangolin"/>
                <a:sym typeface="Pangolin"/>
              </a:rPr>
              <a:t>Univariate Analysis</a:t>
            </a:r>
            <a:endParaRPr>
              <a:solidFill>
                <a:srgbClr val="D9D9D9"/>
              </a:solidFill>
              <a:latin typeface="Pangolin"/>
              <a:ea typeface="Pangolin"/>
              <a:cs typeface="Pangolin"/>
              <a:sym typeface="Pangolin"/>
            </a:endParaRPr>
          </a:p>
          <a:p>
            <a:pPr indent="-342900" lvl="0" marL="457200" rtl="0" algn="l">
              <a:spcBef>
                <a:spcPts val="0"/>
              </a:spcBef>
              <a:spcAft>
                <a:spcPts val="0"/>
              </a:spcAft>
              <a:buClr>
                <a:schemeClr val="lt2"/>
              </a:buClr>
              <a:buSzPts val="1800"/>
              <a:buFont typeface="Pangolin"/>
              <a:buAutoNum type="arabicPeriod"/>
            </a:pPr>
            <a:r>
              <a:rPr lang="en">
                <a:solidFill>
                  <a:schemeClr val="lt2"/>
                </a:solidFill>
                <a:highlight>
                  <a:schemeClr val="lt1"/>
                </a:highlight>
                <a:latin typeface="Pangolin"/>
                <a:ea typeface="Pangolin"/>
                <a:cs typeface="Pangolin"/>
                <a:sym typeface="Pangolin"/>
              </a:rPr>
              <a:t>Bivariate Analysis</a:t>
            </a:r>
            <a:endParaRPr>
              <a:solidFill>
                <a:schemeClr val="lt2"/>
              </a:solidFill>
              <a:highlight>
                <a:schemeClr val="lt1"/>
              </a:highlight>
              <a:latin typeface="Pangolin"/>
              <a:ea typeface="Pangolin"/>
              <a:cs typeface="Pangolin"/>
              <a:sym typeface="Pangolin"/>
            </a:endParaRPr>
          </a:p>
          <a:p>
            <a:pPr indent="-342900" lvl="0" marL="457200" rtl="0" algn="l">
              <a:spcBef>
                <a:spcPts val="0"/>
              </a:spcBef>
              <a:spcAft>
                <a:spcPts val="0"/>
              </a:spcAft>
              <a:buClr>
                <a:schemeClr val="lt2"/>
              </a:buClr>
              <a:buSzPts val="1800"/>
              <a:buFont typeface="Pangolin"/>
              <a:buAutoNum type="arabicPeriod"/>
            </a:pPr>
            <a:r>
              <a:rPr lang="en">
                <a:solidFill>
                  <a:schemeClr val="lt2"/>
                </a:solidFill>
                <a:highlight>
                  <a:schemeClr val="lt1"/>
                </a:highlight>
                <a:latin typeface="Pangolin"/>
                <a:ea typeface="Pangolin"/>
                <a:cs typeface="Pangolin"/>
                <a:sym typeface="Pangolin"/>
              </a:rPr>
              <a:t>Multivariate Analysis</a:t>
            </a:r>
            <a:endParaRPr>
              <a:solidFill>
                <a:schemeClr val="lt2"/>
              </a:solidFill>
              <a:highlight>
                <a:schemeClr val="lt1"/>
              </a:highlight>
              <a:latin typeface="Pangolin"/>
              <a:ea typeface="Pangolin"/>
              <a:cs typeface="Pangolin"/>
              <a:sym typeface="Pangolin"/>
            </a:endParaRPr>
          </a:p>
          <a:p>
            <a:pPr indent="-342900" lvl="0" marL="457200" rtl="0" algn="l">
              <a:spcBef>
                <a:spcPts val="0"/>
              </a:spcBef>
              <a:spcAft>
                <a:spcPts val="0"/>
              </a:spcAft>
              <a:buClr>
                <a:schemeClr val="dk1"/>
              </a:buClr>
              <a:buSzPts val="1800"/>
              <a:buFont typeface="Pangolin"/>
              <a:buAutoNum type="arabicPeriod"/>
            </a:pPr>
            <a:r>
              <a:rPr b="1" lang="en">
                <a:solidFill>
                  <a:schemeClr val="dk1"/>
                </a:solidFill>
                <a:highlight>
                  <a:srgbClr val="FFF2CC"/>
                </a:highlight>
                <a:latin typeface="Pangolin"/>
                <a:ea typeface="Pangolin"/>
                <a:cs typeface="Pangolin"/>
                <a:sym typeface="Pangolin"/>
              </a:rPr>
              <a:t>Categorical Data Analysis</a:t>
            </a:r>
            <a:endParaRPr b="1">
              <a:solidFill>
                <a:schemeClr val="dk1"/>
              </a:solidFill>
              <a:highlight>
                <a:srgbClr val="FFF2CC"/>
              </a:highlight>
              <a:latin typeface="Pangolin"/>
              <a:ea typeface="Pangolin"/>
              <a:cs typeface="Pangolin"/>
              <a:sym typeface="Pangolin"/>
            </a:endParaRPr>
          </a:p>
          <a:p>
            <a:pPr indent="-342900" lvl="0" marL="457200" rtl="0" algn="l">
              <a:spcBef>
                <a:spcPts val="0"/>
              </a:spcBef>
              <a:spcAft>
                <a:spcPts val="0"/>
              </a:spcAft>
              <a:buClr>
                <a:srgbClr val="D9D9D9"/>
              </a:buClr>
              <a:buSzPts val="1800"/>
              <a:buFont typeface="Pangolin"/>
              <a:buAutoNum type="arabicPeriod"/>
            </a:pPr>
            <a:r>
              <a:rPr lang="en">
                <a:solidFill>
                  <a:srgbClr val="D9D9D9"/>
                </a:solidFill>
                <a:latin typeface="Pangolin"/>
                <a:ea typeface="Pangolin"/>
                <a:cs typeface="Pangolin"/>
                <a:sym typeface="Pangolin"/>
              </a:rPr>
              <a:t>Missing Data Analysis</a:t>
            </a:r>
            <a:endParaRPr>
              <a:solidFill>
                <a:srgbClr val="D9D9D9"/>
              </a:solidFill>
              <a:latin typeface="Pangolin"/>
              <a:ea typeface="Pangolin"/>
              <a:cs typeface="Pangolin"/>
              <a:sym typeface="Pangolin"/>
            </a:endParaRPr>
          </a:p>
          <a:p>
            <a:pPr indent="-342900" lvl="0" marL="457200" rtl="0" algn="l">
              <a:spcBef>
                <a:spcPts val="0"/>
              </a:spcBef>
              <a:spcAft>
                <a:spcPts val="0"/>
              </a:spcAft>
              <a:buClr>
                <a:srgbClr val="D9D9D9"/>
              </a:buClr>
              <a:buSzPts val="1800"/>
              <a:buFont typeface="Pangolin"/>
              <a:buAutoNum type="arabicPeriod"/>
            </a:pPr>
            <a:r>
              <a:rPr lang="en">
                <a:solidFill>
                  <a:srgbClr val="D9D9D9"/>
                </a:solidFill>
                <a:latin typeface="Pangolin"/>
                <a:ea typeface="Pangolin"/>
                <a:cs typeface="Pangolin"/>
                <a:sym typeface="Pangolin"/>
              </a:rPr>
              <a:t>Time Series EDA</a:t>
            </a:r>
            <a:endParaRPr>
              <a:solidFill>
                <a:srgbClr val="D9D9D9"/>
              </a:solidFill>
              <a:latin typeface="Pangolin"/>
              <a:ea typeface="Pangolin"/>
              <a:cs typeface="Pangolin"/>
              <a:sym typeface="Pangolin"/>
            </a:endParaRPr>
          </a:p>
          <a:p>
            <a:pPr indent="-342900" lvl="0" marL="457200" rtl="0" algn="l">
              <a:spcBef>
                <a:spcPts val="0"/>
              </a:spcBef>
              <a:spcAft>
                <a:spcPts val="0"/>
              </a:spcAft>
              <a:buClr>
                <a:srgbClr val="D9D9D9"/>
              </a:buClr>
              <a:buSzPts val="1800"/>
              <a:buFont typeface="Pangolin"/>
              <a:buAutoNum type="arabicPeriod"/>
            </a:pPr>
            <a:r>
              <a:rPr lang="en">
                <a:solidFill>
                  <a:srgbClr val="D9D9D9"/>
                </a:solidFill>
                <a:latin typeface="Pangolin"/>
                <a:ea typeface="Pangolin"/>
                <a:cs typeface="Pangolin"/>
                <a:sym typeface="Pangolin"/>
              </a:rPr>
              <a:t>EDA and Feature Engineering</a:t>
            </a:r>
            <a:endParaRPr>
              <a:solidFill>
                <a:srgbClr val="D9D9D9"/>
              </a:solidFill>
              <a:latin typeface="Pangolin"/>
              <a:ea typeface="Pangolin"/>
              <a:cs typeface="Pangolin"/>
              <a:sym typeface="Pangoli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Categorical Data Analysis</a:t>
            </a:r>
            <a:endParaRPr/>
          </a:p>
        </p:txBody>
      </p:sp>
      <p:sp>
        <p:nvSpPr>
          <p:cNvPr id="183" name="Google Shape;183;p31"/>
          <p:cNvSpPr txBox="1"/>
          <p:nvPr>
            <p:ph idx="1" type="body"/>
          </p:nvPr>
        </p:nvSpPr>
        <p:spPr>
          <a:xfrm>
            <a:off x="311700" y="1152475"/>
            <a:ext cx="8520600" cy="424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latin typeface="Pangolin"/>
                <a:ea typeface="Pangolin"/>
                <a:cs typeface="Pangolin"/>
                <a:sym typeface="Pangolin"/>
              </a:rPr>
              <a:t>Explore and visualize </a:t>
            </a:r>
            <a:r>
              <a:rPr b="1" lang="en">
                <a:latin typeface="Pangolin"/>
                <a:ea typeface="Pangolin"/>
                <a:cs typeface="Pangolin"/>
                <a:sym typeface="Pangolin"/>
              </a:rPr>
              <a:t>categorical</a:t>
            </a:r>
            <a:r>
              <a:rPr lang="en">
                <a:latin typeface="Pangolin"/>
                <a:ea typeface="Pangolin"/>
                <a:cs typeface="Pangolin"/>
                <a:sym typeface="Pangolin"/>
              </a:rPr>
              <a:t> variables.</a:t>
            </a:r>
            <a:endParaRPr>
              <a:latin typeface="Pangolin"/>
              <a:ea typeface="Pangolin"/>
              <a:cs typeface="Pangolin"/>
              <a:sym typeface="Pangolin"/>
            </a:endParaRPr>
          </a:p>
        </p:txBody>
      </p:sp>
      <p:sp>
        <p:nvSpPr>
          <p:cNvPr id="184" name="Google Shape;184;p31"/>
          <p:cNvSpPr txBox="1"/>
          <p:nvPr/>
        </p:nvSpPr>
        <p:spPr>
          <a:xfrm>
            <a:off x="825750" y="2160300"/>
            <a:ext cx="7492500" cy="10989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SzPts val="1100"/>
              <a:buChar char="❏"/>
            </a:pPr>
            <a:r>
              <a:rPr lang="en" sz="1800">
                <a:solidFill>
                  <a:schemeClr val="dk2"/>
                </a:solidFill>
                <a:latin typeface="Pangolin"/>
                <a:ea typeface="Pangolin"/>
                <a:cs typeface="Pangolin"/>
                <a:sym typeface="Pangolin"/>
              </a:rPr>
              <a:t>frequency tables for categorical variables.</a:t>
            </a:r>
            <a:endParaRPr sz="1800">
              <a:solidFill>
                <a:schemeClr val="dk2"/>
              </a:solidFill>
              <a:latin typeface="Pangolin"/>
              <a:ea typeface="Pangolin"/>
              <a:cs typeface="Pangolin"/>
              <a:sym typeface="Pangolin"/>
            </a:endParaRPr>
          </a:p>
          <a:p>
            <a:pPr indent="-298450" lvl="0" marL="457200" rtl="0" algn="l">
              <a:lnSpc>
                <a:spcPct val="115000"/>
              </a:lnSpc>
              <a:spcBef>
                <a:spcPts val="0"/>
              </a:spcBef>
              <a:spcAft>
                <a:spcPts val="0"/>
              </a:spcAft>
              <a:buSzPts val="1100"/>
              <a:buChar char="❏"/>
            </a:pPr>
            <a:r>
              <a:rPr lang="en" sz="1800">
                <a:solidFill>
                  <a:schemeClr val="dk2"/>
                </a:solidFill>
                <a:latin typeface="Pangolin"/>
                <a:ea typeface="Pangolin"/>
                <a:cs typeface="Pangolin"/>
                <a:sym typeface="Pangolin"/>
              </a:rPr>
              <a:t>visualization of categories using bar plots or pie charts.</a:t>
            </a:r>
            <a:endParaRPr sz="1800">
              <a:solidFill>
                <a:schemeClr val="dk2"/>
              </a:solidFill>
              <a:latin typeface="Pangolin"/>
              <a:ea typeface="Pangolin"/>
              <a:cs typeface="Pangolin"/>
              <a:sym typeface="Pangolin"/>
            </a:endParaRPr>
          </a:p>
          <a:p>
            <a:pPr indent="-298450" lvl="0" marL="457200" rtl="0" algn="l">
              <a:lnSpc>
                <a:spcPct val="115000"/>
              </a:lnSpc>
              <a:spcBef>
                <a:spcPts val="0"/>
              </a:spcBef>
              <a:spcAft>
                <a:spcPts val="0"/>
              </a:spcAft>
              <a:buSzPts val="1100"/>
              <a:buChar char="❏"/>
            </a:pPr>
            <a:r>
              <a:rPr lang="en" sz="1800">
                <a:solidFill>
                  <a:schemeClr val="dk2"/>
                </a:solidFill>
                <a:latin typeface="Pangolin"/>
                <a:ea typeface="Pangolin"/>
                <a:cs typeface="Pangolin"/>
                <a:sym typeface="Pangolin"/>
              </a:rPr>
              <a:t>Chi-Square tests for independence between categorical variables.</a:t>
            </a:r>
            <a:endParaRPr sz="1800">
              <a:solidFill>
                <a:schemeClr val="dk2"/>
              </a:solidFill>
              <a:latin typeface="Pangolin"/>
              <a:ea typeface="Pangolin"/>
              <a:cs typeface="Pangolin"/>
              <a:sym typeface="Pangoli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Pangolin"/>
                <a:ea typeface="Pangolin"/>
                <a:cs typeface="Pangolin"/>
                <a:sym typeface="Pangolin"/>
              </a:rPr>
              <a:t>In this session, we are going to look at different techniques of EDA:</a:t>
            </a:r>
            <a:endParaRPr>
              <a:latin typeface="Pangolin"/>
              <a:ea typeface="Pangolin"/>
              <a:cs typeface="Pangolin"/>
              <a:sym typeface="Pangolin"/>
            </a:endParaRPr>
          </a:p>
          <a:p>
            <a:pPr indent="-342900" lvl="0" marL="457200" rtl="0" algn="l">
              <a:spcBef>
                <a:spcPts val="1200"/>
              </a:spcBef>
              <a:spcAft>
                <a:spcPts val="0"/>
              </a:spcAft>
              <a:buSzPts val="1800"/>
              <a:buFont typeface="Pangolin"/>
              <a:buAutoNum type="arabicPeriod"/>
            </a:pPr>
            <a:r>
              <a:rPr lang="en">
                <a:latin typeface="Pangolin"/>
                <a:ea typeface="Pangolin"/>
                <a:cs typeface="Pangolin"/>
                <a:sym typeface="Pangolin"/>
              </a:rPr>
              <a:t>Univariate Analysis</a:t>
            </a:r>
            <a:endParaRPr>
              <a:latin typeface="Pangolin"/>
              <a:ea typeface="Pangolin"/>
              <a:cs typeface="Pangolin"/>
              <a:sym typeface="Pangolin"/>
            </a:endParaRPr>
          </a:p>
          <a:p>
            <a:pPr indent="-342900" lvl="0" marL="457200" rtl="0" algn="l">
              <a:spcBef>
                <a:spcPts val="0"/>
              </a:spcBef>
              <a:spcAft>
                <a:spcPts val="0"/>
              </a:spcAft>
              <a:buSzPts val="1800"/>
              <a:buFont typeface="Pangolin"/>
              <a:buAutoNum type="arabicPeriod"/>
            </a:pPr>
            <a:r>
              <a:rPr lang="en">
                <a:latin typeface="Pangolin"/>
                <a:ea typeface="Pangolin"/>
                <a:cs typeface="Pangolin"/>
                <a:sym typeface="Pangolin"/>
              </a:rPr>
              <a:t>Bivariate Analysis</a:t>
            </a:r>
            <a:endParaRPr>
              <a:latin typeface="Pangolin"/>
              <a:ea typeface="Pangolin"/>
              <a:cs typeface="Pangolin"/>
              <a:sym typeface="Pangolin"/>
            </a:endParaRPr>
          </a:p>
          <a:p>
            <a:pPr indent="-342900" lvl="0" marL="457200" rtl="0" algn="l">
              <a:spcBef>
                <a:spcPts val="0"/>
              </a:spcBef>
              <a:spcAft>
                <a:spcPts val="0"/>
              </a:spcAft>
              <a:buSzPts val="1800"/>
              <a:buFont typeface="Pangolin"/>
              <a:buAutoNum type="arabicPeriod"/>
            </a:pPr>
            <a:r>
              <a:rPr lang="en">
                <a:latin typeface="Pangolin"/>
                <a:ea typeface="Pangolin"/>
                <a:cs typeface="Pangolin"/>
                <a:sym typeface="Pangolin"/>
              </a:rPr>
              <a:t>Multivariate Analysis</a:t>
            </a:r>
            <a:endParaRPr>
              <a:latin typeface="Pangolin"/>
              <a:ea typeface="Pangolin"/>
              <a:cs typeface="Pangolin"/>
              <a:sym typeface="Pangolin"/>
            </a:endParaRPr>
          </a:p>
          <a:p>
            <a:pPr indent="-342900" lvl="0" marL="457200" rtl="0" algn="l">
              <a:spcBef>
                <a:spcPts val="0"/>
              </a:spcBef>
              <a:spcAft>
                <a:spcPts val="0"/>
              </a:spcAft>
              <a:buSzPts val="1800"/>
              <a:buFont typeface="Pangolin"/>
              <a:buAutoNum type="arabicPeriod"/>
            </a:pPr>
            <a:r>
              <a:rPr lang="en">
                <a:latin typeface="Pangolin"/>
                <a:ea typeface="Pangolin"/>
                <a:cs typeface="Pangolin"/>
                <a:sym typeface="Pangolin"/>
              </a:rPr>
              <a:t>Categorical Data Analysis</a:t>
            </a:r>
            <a:endParaRPr>
              <a:latin typeface="Pangolin"/>
              <a:ea typeface="Pangolin"/>
              <a:cs typeface="Pangolin"/>
              <a:sym typeface="Pangolin"/>
            </a:endParaRPr>
          </a:p>
          <a:p>
            <a:pPr indent="-342900" lvl="0" marL="457200" rtl="0" algn="l">
              <a:spcBef>
                <a:spcPts val="0"/>
              </a:spcBef>
              <a:spcAft>
                <a:spcPts val="0"/>
              </a:spcAft>
              <a:buSzPts val="1800"/>
              <a:buFont typeface="Pangolin"/>
              <a:buAutoNum type="arabicPeriod"/>
            </a:pPr>
            <a:r>
              <a:rPr lang="en">
                <a:latin typeface="Pangolin"/>
                <a:ea typeface="Pangolin"/>
                <a:cs typeface="Pangolin"/>
                <a:sym typeface="Pangolin"/>
              </a:rPr>
              <a:t>Missing Data Analysis</a:t>
            </a:r>
            <a:endParaRPr>
              <a:latin typeface="Pangolin"/>
              <a:ea typeface="Pangolin"/>
              <a:cs typeface="Pangolin"/>
              <a:sym typeface="Pangolin"/>
            </a:endParaRPr>
          </a:p>
          <a:p>
            <a:pPr indent="-342900" lvl="0" marL="457200" rtl="0" algn="l">
              <a:spcBef>
                <a:spcPts val="0"/>
              </a:spcBef>
              <a:spcAft>
                <a:spcPts val="0"/>
              </a:spcAft>
              <a:buSzPts val="1800"/>
              <a:buFont typeface="Pangolin"/>
              <a:buAutoNum type="arabicPeriod"/>
            </a:pPr>
            <a:r>
              <a:rPr lang="en">
                <a:latin typeface="Pangolin"/>
                <a:ea typeface="Pangolin"/>
                <a:cs typeface="Pangolin"/>
                <a:sym typeface="Pangolin"/>
              </a:rPr>
              <a:t>Time Series EDA</a:t>
            </a:r>
            <a:endParaRPr>
              <a:latin typeface="Pangolin"/>
              <a:ea typeface="Pangolin"/>
              <a:cs typeface="Pangolin"/>
              <a:sym typeface="Pangolin"/>
            </a:endParaRPr>
          </a:p>
          <a:p>
            <a:pPr indent="-342900" lvl="0" marL="457200" rtl="0" algn="l">
              <a:spcBef>
                <a:spcPts val="0"/>
              </a:spcBef>
              <a:spcAft>
                <a:spcPts val="0"/>
              </a:spcAft>
              <a:buSzPts val="1800"/>
              <a:buFont typeface="Pangolin"/>
              <a:buAutoNum type="arabicPeriod"/>
            </a:pPr>
            <a:r>
              <a:rPr lang="en">
                <a:latin typeface="Pangolin"/>
                <a:ea typeface="Pangolin"/>
                <a:cs typeface="Pangolin"/>
                <a:sym typeface="Pangolin"/>
              </a:rPr>
              <a:t>EDA and Feature Engineering</a:t>
            </a:r>
            <a:endParaRPr>
              <a:latin typeface="Pangolin"/>
              <a:ea typeface="Pangolin"/>
              <a:cs typeface="Pangolin"/>
              <a:sym typeface="Pangoli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Categorical Data Analysis</a:t>
            </a:r>
            <a:endParaRPr/>
          </a:p>
        </p:txBody>
      </p:sp>
      <p:sp>
        <p:nvSpPr>
          <p:cNvPr id="190" name="Google Shape;190;p32"/>
          <p:cNvSpPr txBox="1"/>
          <p:nvPr>
            <p:ph idx="1" type="body"/>
          </p:nvPr>
        </p:nvSpPr>
        <p:spPr>
          <a:xfrm>
            <a:off x="311700" y="1152475"/>
            <a:ext cx="8520600" cy="424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latin typeface="Pangolin"/>
                <a:ea typeface="Pangolin"/>
                <a:cs typeface="Pangolin"/>
                <a:sym typeface="Pangolin"/>
              </a:rPr>
              <a:t>Explore and visualize </a:t>
            </a:r>
            <a:r>
              <a:rPr b="1" lang="en">
                <a:latin typeface="Pangolin"/>
                <a:ea typeface="Pangolin"/>
                <a:cs typeface="Pangolin"/>
                <a:sym typeface="Pangolin"/>
              </a:rPr>
              <a:t>categorical</a:t>
            </a:r>
            <a:r>
              <a:rPr lang="en">
                <a:latin typeface="Pangolin"/>
                <a:ea typeface="Pangolin"/>
                <a:cs typeface="Pangolin"/>
                <a:sym typeface="Pangolin"/>
              </a:rPr>
              <a:t> variables.</a:t>
            </a:r>
            <a:endParaRPr>
              <a:latin typeface="Pangolin"/>
              <a:ea typeface="Pangolin"/>
              <a:cs typeface="Pangolin"/>
              <a:sym typeface="Pangolin"/>
            </a:endParaRPr>
          </a:p>
        </p:txBody>
      </p:sp>
      <p:pic>
        <p:nvPicPr>
          <p:cNvPr id="191" name="Google Shape;191;p32"/>
          <p:cNvPicPr preferRelativeResize="0"/>
          <p:nvPr/>
        </p:nvPicPr>
        <p:blipFill>
          <a:blip r:embed="rId3">
            <a:alphaModFix/>
          </a:blip>
          <a:stretch>
            <a:fillRect/>
          </a:stretch>
        </p:blipFill>
        <p:spPr>
          <a:xfrm>
            <a:off x="1816650" y="1712025"/>
            <a:ext cx="5650929" cy="3261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Categorical Data Analysis</a:t>
            </a:r>
            <a:endParaRPr/>
          </a:p>
        </p:txBody>
      </p:sp>
      <p:sp>
        <p:nvSpPr>
          <p:cNvPr id="197" name="Google Shape;197;p33"/>
          <p:cNvSpPr txBox="1"/>
          <p:nvPr>
            <p:ph idx="1" type="body"/>
          </p:nvPr>
        </p:nvSpPr>
        <p:spPr>
          <a:xfrm>
            <a:off x="311700" y="1152475"/>
            <a:ext cx="8520600" cy="424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latin typeface="Pangolin"/>
                <a:ea typeface="Pangolin"/>
                <a:cs typeface="Pangolin"/>
                <a:sym typeface="Pangolin"/>
              </a:rPr>
              <a:t>Explore and visualize </a:t>
            </a:r>
            <a:r>
              <a:rPr b="1" lang="en">
                <a:latin typeface="Pangolin"/>
                <a:ea typeface="Pangolin"/>
                <a:cs typeface="Pangolin"/>
                <a:sym typeface="Pangolin"/>
              </a:rPr>
              <a:t>categorical</a:t>
            </a:r>
            <a:r>
              <a:rPr lang="en">
                <a:latin typeface="Pangolin"/>
                <a:ea typeface="Pangolin"/>
                <a:cs typeface="Pangolin"/>
                <a:sym typeface="Pangolin"/>
              </a:rPr>
              <a:t> variables.</a:t>
            </a:r>
            <a:endParaRPr>
              <a:latin typeface="Pangolin"/>
              <a:ea typeface="Pangolin"/>
              <a:cs typeface="Pangolin"/>
              <a:sym typeface="Pangolin"/>
            </a:endParaRPr>
          </a:p>
        </p:txBody>
      </p:sp>
      <p:pic>
        <p:nvPicPr>
          <p:cNvPr id="198" name="Google Shape;198;p33"/>
          <p:cNvPicPr preferRelativeResize="0"/>
          <p:nvPr/>
        </p:nvPicPr>
        <p:blipFill>
          <a:blip r:embed="rId3">
            <a:alphaModFix/>
          </a:blip>
          <a:stretch>
            <a:fillRect/>
          </a:stretch>
        </p:blipFill>
        <p:spPr>
          <a:xfrm>
            <a:off x="1751313" y="1577275"/>
            <a:ext cx="5641385" cy="32614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Categorical Data Analysis</a:t>
            </a:r>
            <a:endParaRPr/>
          </a:p>
        </p:txBody>
      </p:sp>
      <p:sp>
        <p:nvSpPr>
          <p:cNvPr id="204" name="Google Shape;204;p34"/>
          <p:cNvSpPr txBox="1"/>
          <p:nvPr>
            <p:ph idx="1" type="body"/>
          </p:nvPr>
        </p:nvSpPr>
        <p:spPr>
          <a:xfrm>
            <a:off x="311700" y="1152475"/>
            <a:ext cx="8520600" cy="424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latin typeface="Pangolin"/>
                <a:ea typeface="Pangolin"/>
                <a:cs typeface="Pangolin"/>
                <a:sym typeface="Pangolin"/>
              </a:rPr>
              <a:t>Explore and visualize </a:t>
            </a:r>
            <a:r>
              <a:rPr b="1" lang="en">
                <a:latin typeface="Pangolin"/>
                <a:ea typeface="Pangolin"/>
                <a:cs typeface="Pangolin"/>
                <a:sym typeface="Pangolin"/>
              </a:rPr>
              <a:t>categorical</a:t>
            </a:r>
            <a:r>
              <a:rPr lang="en">
                <a:latin typeface="Pangolin"/>
                <a:ea typeface="Pangolin"/>
                <a:cs typeface="Pangolin"/>
                <a:sym typeface="Pangolin"/>
              </a:rPr>
              <a:t> variables.</a:t>
            </a:r>
            <a:endParaRPr>
              <a:latin typeface="Pangolin"/>
              <a:ea typeface="Pangolin"/>
              <a:cs typeface="Pangolin"/>
              <a:sym typeface="Pangolin"/>
            </a:endParaRPr>
          </a:p>
        </p:txBody>
      </p:sp>
      <p:pic>
        <p:nvPicPr>
          <p:cNvPr id="205" name="Google Shape;205;p34"/>
          <p:cNvPicPr preferRelativeResize="0"/>
          <p:nvPr/>
        </p:nvPicPr>
        <p:blipFill>
          <a:blip r:embed="rId3">
            <a:alphaModFix/>
          </a:blip>
          <a:stretch>
            <a:fillRect/>
          </a:stretch>
        </p:blipFill>
        <p:spPr>
          <a:xfrm>
            <a:off x="774225" y="2005100"/>
            <a:ext cx="4054451" cy="2342000"/>
          </a:xfrm>
          <a:prstGeom prst="rect">
            <a:avLst/>
          </a:prstGeom>
          <a:noFill/>
          <a:ln>
            <a:noFill/>
          </a:ln>
        </p:spPr>
      </p:pic>
      <p:pic>
        <p:nvPicPr>
          <p:cNvPr id="206" name="Google Shape;206;p34"/>
          <p:cNvPicPr preferRelativeResize="0"/>
          <p:nvPr/>
        </p:nvPicPr>
        <p:blipFill>
          <a:blip r:embed="rId4">
            <a:alphaModFix/>
          </a:blip>
          <a:stretch>
            <a:fillRect/>
          </a:stretch>
        </p:blipFill>
        <p:spPr>
          <a:xfrm>
            <a:off x="4828675" y="2005100"/>
            <a:ext cx="3628698" cy="20996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Categorical Data Analysis</a:t>
            </a:r>
            <a:endParaRPr/>
          </a:p>
        </p:txBody>
      </p:sp>
      <p:sp>
        <p:nvSpPr>
          <p:cNvPr id="212" name="Google Shape;212;p35"/>
          <p:cNvSpPr txBox="1"/>
          <p:nvPr>
            <p:ph idx="1" type="body"/>
          </p:nvPr>
        </p:nvSpPr>
        <p:spPr>
          <a:xfrm>
            <a:off x="311700" y="1152475"/>
            <a:ext cx="8520600" cy="424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latin typeface="Pangolin"/>
                <a:ea typeface="Pangolin"/>
                <a:cs typeface="Pangolin"/>
                <a:sym typeface="Pangolin"/>
              </a:rPr>
              <a:t>Explore and visualize </a:t>
            </a:r>
            <a:r>
              <a:rPr b="1" lang="en">
                <a:latin typeface="Pangolin"/>
                <a:ea typeface="Pangolin"/>
                <a:cs typeface="Pangolin"/>
                <a:sym typeface="Pangolin"/>
              </a:rPr>
              <a:t>categorical</a:t>
            </a:r>
            <a:r>
              <a:rPr lang="en">
                <a:latin typeface="Pangolin"/>
                <a:ea typeface="Pangolin"/>
                <a:cs typeface="Pangolin"/>
                <a:sym typeface="Pangolin"/>
              </a:rPr>
              <a:t> variables.</a:t>
            </a:r>
            <a:endParaRPr>
              <a:latin typeface="Pangolin"/>
              <a:ea typeface="Pangolin"/>
              <a:cs typeface="Pangolin"/>
              <a:sym typeface="Pangolin"/>
            </a:endParaRPr>
          </a:p>
        </p:txBody>
      </p:sp>
      <p:pic>
        <p:nvPicPr>
          <p:cNvPr id="213" name="Google Shape;213;p35"/>
          <p:cNvPicPr preferRelativeResize="0"/>
          <p:nvPr/>
        </p:nvPicPr>
        <p:blipFill>
          <a:blip r:embed="rId3">
            <a:alphaModFix/>
          </a:blip>
          <a:stretch>
            <a:fillRect/>
          </a:stretch>
        </p:blipFill>
        <p:spPr>
          <a:xfrm>
            <a:off x="2070825" y="1625000"/>
            <a:ext cx="5002340" cy="3261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219" name="Google Shape;219;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Pangolin"/>
                <a:ea typeface="Pangolin"/>
                <a:cs typeface="Pangolin"/>
                <a:sym typeface="Pangolin"/>
              </a:rPr>
              <a:t>In this session, we are going to look at different techniques of EDA:</a:t>
            </a:r>
            <a:endParaRPr>
              <a:latin typeface="Pangolin"/>
              <a:ea typeface="Pangolin"/>
              <a:cs typeface="Pangolin"/>
              <a:sym typeface="Pangolin"/>
            </a:endParaRPr>
          </a:p>
          <a:p>
            <a:pPr indent="-342900" lvl="0" marL="457200" rtl="0" algn="l">
              <a:spcBef>
                <a:spcPts val="1200"/>
              </a:spcBef>
              <a:spcAft>
                <a:spcPts val="0"/>
              </a:spcAft>
              <a:buClr>
                <a:srgbClr val="D9D9D9"/>
              </a:buClr>
              <a:buSzPts val="1800"/>
              <a:buFont typeface="Pangolin"/>
              <a:buAutoNum type="arabicPeriod"/>
            </a:pPr>
            <a:r>
              <a:rPr lang="en">
                <a:solidFill>
                  <a:srgbClr val="D9D9D9"/>
                </a:solidFill>
                <a:latin typeface="Pangolin"/>
                <a:ea typeface="Pangolin"/>
                <a:cs typeface="Pangolin"/>
                <a:sym typeface="Pangolin"/>
              </a:rPr>
              <a:t>Univariate Analysis</a:t>
            </a:r>
            <a:endParaRPr>
              <a:solidFill>
                <a:srgbClr val="D9D9D9"/>
              </a:solidFill>
              <a:latin typeface="Pangolin"/>
              <a:ea typeface="Pangolin"/>
              <a:cs typeface="Pangolin"/>
              <a:sym typeface="Pangolin"/>
            </a:endParaRPr>
          </a:p>
          <a:p>
            <a:pPr indent="-342900" lvl="0" marL="457200" rtl="0" algn="l">
              <a:spcBef>
                <a:spcPts val="0"/>
              </a:spcBef>
              <a:spcAft>
                <a:spcPts val="0"/>
              </a:spcAft>
              <a:buClr>
                <a:schemeClr val="lt2"/>
              </a:buClr>
              <a:buSzPts val="1800"/>
              <a:buFont typeface="Pangolin"/>
              <a:buAutoNum type="arabicPeriod"/>
            </a:pPr>
            <a:r>
              <a:rPr lang="en">
                <a:solidFill>
                  <a:schemeClr val="lt2"/>
                </a:solidFill>
                <a:highlight>
                  <a:schemeClr val="lt1"/>
                </a:highlight>
                <a:latin typeface="Pangolin"/>
                <a:ea typeface="Pangolin"/>
                <a:cs typeface="Pangolin"/>
                <a:sym typeface="Pangolin"/>
              </a:rPr>
              <a:t>Bivariate Analysis</a:t>
            </a:r>
            <a:endParaRPr>
              <a:solidFill>
                <a:schemeClr val="lt2"/>
              </a:solidFill>
              <a:highlight>
                <a:schemeClr val="lt1"/>
              </a:highlight>
              <a:latin typeface="Pangolin"/>
              <a:ea typeface="Pangolin"/>
              <a:cs typeface="Pangolin"/>
              <a:sym typeface="Pangolin"/>
            </a:endParaRPr>
          </a:p>
          <a:p>
            <a:pPr indent="-342900" lvl="0" marL="457200" rtl="0" algn="l">
              <a:spcBef>
                <a:spcPts val="0"/>
              </a:spcBef>
              <a:spcAft>
                <a:spcPts val="0"/>
              </a:spcAft>
              <a:buClr>
                <a:schemeClr val="lt2"/>
              </a:buClr>
              <a:buSzPts val="1800"/>
              <a:buFont typeface="Pangolin"/>
              <a:buAutoNum type="arabicPeriod"/>
            </a:pPr>
            <a:r>
              <a:rPr lang="en">
                <a:solidFill>
                  <a:schemeClr val="lt2"/>
                </a:solidFill>
                <a:highlight>
                  <a:schemeClr val="lt1"/>
                </a:highlight>
                <a:latin typeface="Pangolin"/>
                <a:ea typeface="Pangolin"/>
                <a:cs typeface="Pangolin"/>
                <a:sym typeface="Pangolin"/>
              </a:rPr>
              <a:t>Multivariate Analysis</a:t>
            </a:r>
            <a:endParaRPr>
              <a:solidFill>
                <a:schemeClr val="lt2"/>
              </a:solidFill>
              <a:highlight>
                <a:schemeClr val="lt1"/>
              </a:highlight>
              <a:latin typeface="Pangolin"/>
              <a:ea typeface="Pangolin"/>
              <a:cs typeface="Pangolin"/>
              <a:sym typeface="Pangolin"/>
            </a:endParaRPr>
          </a:p>
          <a:p>
            <a:pPr indent="-342900" lvl="0" marL="457200" rtl="0" algn="l">
              <a:spcBef>
                <a:spcPts val="0"/>
              </a:spcBef>
              <a:spcAft>
                <a:spcPts val="0"/>
              </a:spcAft>
              <a:buClr>
                <a:schemeClr val="lt2"/>
              </a:buClr>
              <a:buSzPts val="1800"/>
              <a:buFont typeface="Pangolin"/>
              <a:buAutoNum type="arabicPeriod"/>
            </a:pPr>
            <a:r>
              <a:rPr lang="en">
                <a:solidFill>
                  <a:schemeClr val="lt2"/>
                </a:solidFill>
                <a:highlight>
                  <a:schemeClr val="lt1"/>
                </a:highlight>
                <a:latin typeface="Pangolin"/>
                <a:ea typeface="Pangolin"/>
                <a:cs typeface="Pangolin"/>
                <a:sym typeface="Pangolin"/>
              </a:rPr>
              <a:t>Categorical Data Analysis</a:t>
            </a:r>
            <a:endParaRPr>
              <a:solidFill>
                <a:schemeClr val="lt2"/>
              </a:solidFill>
              <a:highlight>
                <a:schemeClr val="lt1"/>
              </a:highlight>
              <a:latin typeface="Pangolin"/>
              <a:ea typeface="Pangolin"/>
              <a:cs typeface="Pangolin"/>
              <a:sym typeface="Pangolin"/>
            </a:endParaRPr>
          </a:p>
          <a:p>
            <a:pPr indent="-342900" lvl="0" marL="457200" rtl="0" algn="l">
              <a:spcBef>
                <a:spcPts val="0"/>
              </a:spcBef>
              <a:spcAft>
                <a:spcPts val="0"/>
              </a:spcAft>
              <a:buClr>
                <a:schemeClr val="dk1"/>
              </a:buClr>
              <a:buSzPts val="1800"/>
              <a:buFont typeface="Pangolin"/>
              <a:buAutoNum type="arabicPeriod"/>
            </a:pPr>
            <a:r>
              <a:rPr b="1" lang="en">
                <a:solidFill>
                  <a:schemeClr val="dk1"/>
                </a:solidFill>
                <a:highlight>
                  <a:srgbClr val="FFF2CC"/>
                </a:highlight>
                <a:latin typeface="Pangolin"/>
                <a:ea typeface="Pangolin"/>
                <a:cs typeface="Pangolin"/>
                <a:sym typeface="Pangolin"/>
              </a:rPr>
              <a:t>Missing Data Analysis</a:t>
            </a:r>
            <a:endParaRPr b="1">
              <a:solidFill>
                <a:schemeClr val="dk1"/>
              </a:solidFill>
              <a:highlight>
                <a:srgbClr val="FFF2CC"/>
              </a:highlight>
              <a:latin typeface="Pangolin"/>
              <a:ea typeface="Pangolin"/>
              <a:cs typeface="Pangolin"/>
              <a:sym typeface="Pangolin"/>
            </a:endParaRPr>
          </a:p>
          <a:p>
            <a:pPr indent="-342900" lvl="0" marL="457200" rtl="0" algn="l">
              <a:spcBef>
                <a:spcPts val="0"/>
              </a:spcBef>
              <a:spcAft>
                <a:spcPts val="0"/>
              </a:spcAft>
              <a:buClr>
                <a:srgbClr val="D9D9D9"/>
              </a:buClr>
              <a:buSzPts val="1800"/>
              <a:buFont typeface="Pangolin"/>
              <a:buAutoNum type="arabicPeriod"/>
            </a:pPr>
            <a:r>
              <a:rPr lang="en">
                <a:solidFill>
                  <a:srgbClr val="D9D9D9"/>
                </a:solidFill>
                <a:latin typeface="Pangolin"/>
                <a:ea typeface="Pangolin"/>
                <a:cs typeface="Pangolin"/>
                <a:sym typeface="Pangolin"/>
              </a:rPr>
              <a:t>Time Series EDA</a:t>
            </a:r>
            <a:endParaRPr>
              <a:solidFill>
                <a:srgbClr val="D9D9D9"/>
              </a:solidFill>
              <a:latin typeface="Pangolin"/>
              <a:ea typeface="Pangolin"/>
              <a:cs typeface="Pangolin"/>
              <a:sym typeface="Pangolin"/>
            </a:endParaRPr>
          </a:p>
          <a:p>
            <a:pPr indent="-342900" lvl="0" marL="457200" rtl="0" algn="l">
              <a:spcBef>
                <a:spcPts val="0"/>
              </a:spcBef>
              <a:spcAft>
                <a:spcPts val="0"/>
              </a:spcAft>
              <a:buClr>
                <a:srgbClr val="D9D9D9"/>
              </a:buClr>
              <a:buSzPts val="1800"/>
              <a:buFont typeface="Pangolin"/>
              <a:buAutoNum type="arabicPeriod"/>
            </a:pPr>
            <a:r>
              <a:rPr lang="en">
                <a:solidFill>
                  <a:srgbClr val="D9D9D9"/>
                </a:solidFill>
                <a:latin typeface="Pangolin"/>
                <a:ea typeface="Pangolin"/>
                <a:cs typeface="Pangolin"/>
                <a:sym typeface="Pangolin"/>
              </a:rPr>
              <a:t>EDA and Feature Engineering</a:t>
            </a:r>
            <a:endParaRPr>
              <a:solidFill>
                <a:srgbClr val="D9D9D9"/>
              </a:solidFill>
              <a:latin typeface="Pangolin"/>
              <a:ea typeface="Pangolin"/>
              <a:cs typeface="Pangolin"/>
              <a:sym typeface="Pangoli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Missing Data Analysis</a:t>
            </a:r>
            <a:endParaRPr/>
          </a:p>
        </p:txBody>
      </p:sp>
      <p:sp>
        <p:nvSpPr>
          <p:cNvPr id="225" name="Google Shape;225;p37"/>
          <p:cNvSpPr txBox="1"/>
          <p:nvPr>
            <p:ph idx="1" type="body"/>
          </p:nvPr>
        </p:nvSpPr>
        <p:spPr>
          <a:xfrm>
            <a:off x="311700" y="1152475"/>
            <a:ext cx="8520600" cy="424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latin typeface="Pangolin"/>
                <a:ea typeface="Pangolin"/>
                <a:cs typeface="Pangolin"/>
                <a:sym typeface="Pangolin"/>
              </a:rPr>
              <a:t>Explore and handle </a:t>
            </a:r>
            <a:r>
              <a:rPr b="1" lang="en">
                <a:latin typeface="Pangolin"/>
                <a:ea typeface="Pangolin"/>
                <a:cs typeface="Pangolin"/>
                <a:sym typeface="Pangolin"/>
              </a:rPr>
              <a:t>missing</a:t>
            </a:r>
            <a:r>
              <a:rPr lang="en">
                <a:latin typeface="Pangolin"/>
                <a:ea typeface="Pangolin"/>
                <a:cs typeface="Pangolin"/>
                <a:sym typeface="Pangolin"/>
              </a:rPr>
              <a:t> data in the dataset.</a:t>
            </a:r>
            <a:endParaRPr>
              <a:latin typeface="Pangolin"/>
              <a:ea typeface="Pangolin"/>
              <a:cs typeface="Pangolin"/>
              <a:sym typeface="Pangolin"/>
            </a:endParaRPr>
          </a:p>
        </p:txBody>
      </p:sp>
      <p:sp>
        <p:nvSpPr>
          <p:cNvPr id="226" name="Google Shape;226;p37"/>
          <p:cNvSpPr txBox="1"/>
          <p:nvPr/>
        </p:nvSpPr>
        <p:spPr>
          <a:xfrm>
            <a:off x="825750" y="2160300"/>
            <a:ext cx="7492500" cy="10989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SzPts val="1100"/>
              <a:buChar char="❏"/>
            </a:pPr>
            <a:r>
              <a:rPr lang="en" sz="1800">
                <a:solidFill>
                  <a:schemeClr val="dk2"/>
                </a:solidFill>
                <a:latin typeface="Pangolin"/>
                <a:ea typeface="Pangolin"/>
                <a:cs typeface="Pangolin"/>
                <a:sym typeface="Pangolin"/>
              </a:rPr>
              <a:t>missing data patterns using heatmaps.</a:t>
            </a:r>
            <a:endParaRPr sz="1800">
              <a:solidFill>
                <a:schemeClr val="dk2"/>
              </a:solidFill>
              <a:latin typeface="Pangolin"/>
              <a:ea typeface="Pangolin"/>
              <a:cs typeface="Pangolin"/>
              <a:sym typeface="Pangolin"/>
            </a:endParaRPr>
          </a:p>
          <a:p>
            <a:pPr indent="-298450" lvl="0" marL="457200" rtl="0" algn="l">
              <a:lnSpc>
                <a:spcPct val="115000"/>
              </a:lnSpc>
              <a:spcBef>
                <a:spcPts val="0"/>
              </a:spcBef>
              <a:spcAft>
                <a:spcPts val="0"/>
              </a:spcAft>
              <a:buSzPts val="1100"/>
              <a:buChar char="❏"/>
            </a:pPr>
            <a:r>
              <a:rPr lang="en" sz="1800">
                <a:solidFill>
                  <a:schemeClr val="dk2"/>
                </a:solidFill>
                <a:latin typeface="Pangolin"/>
                <a:ea typeface="Pangolin"/>
                <a:cs typeface="Pangolin"/>
                <a:sym typeface="Pangolin"/>
              </a:rPr>
              <a:t>strategies to handle missing data (e.g., imputation, deletion).</a:t>
            </a:r>
            <a:endParaRPr sz="1800">
              <a:solidFill>
                <a:schemeClr val="dk2"/>
              </a:solidFill>
              <a:latin typeface="Pangolin"/>
              <a:ea typeface="Pangolin"/>
              <a:cs typeface="Pangolin"/>
              <a:sym typeface="Pangolin"/>
            </a:endParaRPr>
          </a:p>
          <a:p>
            <a:pPr indent="-298450" lvl="0" marL="457200" rtl="0" algn="l">
              <a:lnSpc>
                <a:spcPct val="115000"/>
              </a:lnSpc>
              <a:spcBef>
                <a:spcPts val="0"/>
              </a:spcBef>
              <a:spcAft>
                <a:spcPts val="0"/>
              </a:spcAft>
              <a:buSzPts val="1100"/>
              <a:buChar char="❏"/>
            </a:pPr>
            <a:r>
              <a:rPr lang="en" sz="1800">
                <a:solidFill>
                  <a:schemeClr val="dk2"/>
                </a:solidFill>
                <a:latin typeface="Pangolin"/>
                <a:ea typeface="Pangolin"/>
                <a:cs typeface="Pangolin"/>
                <a:sym typeface="Pangolin"/>
              </a:rPr>
              <a:t>methods to handle missing data and choice justification</a:t>
            </a:r>
            <a:endParaRPr sz="1800">
              <a:solidFill>
                <a:schemeClr val="dk2"/>
              </a:solidFill>
              <a:latin typeface="Pangolin"/>
              <a:ea typeface="Pangolin"/>
              <a:cs typeface="Pangolin"/>
              <a:sym typeface="Pangoli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Preliminaries</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Pangolin"/>
                <a:ea typeface="Pangolin"/>
                <a:cs typeface="Pangolin"/>
                <a:sym typeface="Pangolin"/>
              </a:rPr>
              <a:t>To illustrate the EDA techniques, we will use the </a:t>
            </a:r>
            <a:r>
              <a:rPr lang="en" u="sng">
                <a:latin typeface="Pangolin"/>
                <a:ea typeface="Pangolin"/>
                <a:cs typeface="Pangolin"/>
                <a:sym typeface="Pangolin"/>
              </a:rPr>
              <a:t>Sleep Health Lifestyle Dataset</a:t>
            </a:r>
            <a:r>
              <a:rPr lang="en">
                <a:latin typeface="Pangolin"/>
                <a:ea typeface="Pangolin"/>
                <a:cs typeface="Pangolin"/>
                <a:sym typeface="Pangolin"/>
              </a:rPr>
              <a:t> </a:t>
            </a:r>
            <a:r>
              <a:rPr lang="en">
                <a:latin typeface="Pangolin"/>
                <a:ea typeface="Pangolin"/>
                <a:cs typeface="Pangolin"/>
                <a:sym typeface="Pangolin"/>
              </a:rPr>
              <a:t>🧟🤕</a:t>
            </a:r>
            <a:endParaRPr>
              <a:latin typeface="Pangolin"/>
              <a:ea typeface="Pangolin"/>
              <a:cs typeface="Pangolin"/>
              <a:sym typeface="Pangolin"/>
            </a:endParaRPr>
          </a:p>
          <a:p>
            <a:pPr indent="0" lvl="0" marL="0" rtl="0" algn="l">
              <a:spcBef>
                <a:spcPts val="1200"/>
              </a:spcBef>
              <a:spcAft>
                <a:spcPts val="0"/>
              </a:spcAft>
              <a:buNone/>
            </a:pPr>
            <a:r>
              <a:rPr lang="en">
                <a:latin typeface="Pangolin"/>
                <a:ea typeface="Pangolin"/>
                <a:cs typeface="Pangolin"/>
                <a:sym typeface="Pangolin"/>
              </a:rPr>
              <a:t>Therefore, you should:</a:t>
            </a:r>
            <a:endParaRPr>
              <a:latin typeface="Pangolin"/>
              <a:ea typeface="Pangolin"/>
              <a:cs typeface="Pangolin"/>
              <a:sym typeface="Pangolin"/>
            </a:endParaRPr>
          </a:p>
          <a:p>
            <a:pPr indent="-342900" lvl="0" marL="457200" rtl="0" algn="l">
              <a:spcBef>
                <a:spcPts val="1200"/>
              </a:spcBef>
              <a:spcAft>
                <a:spcPts val="0"/>
              </a:spcAft>
              <a:buSzPts val="1800"/>
              <a:buFont typeface="Pangolin"/>
              <a:buAutoNum type="arabicPeriod"/>
            </a:pPr>
            <a:r>
              <a:rPr lang="en">
                <a:latin typeface="Pangolin"/>
                <a:ea typeface="Pangolin"/>
                <a:cs typeface="Pangolin"/>
                <a:sym typeface="Pangolin"/>
              </a:rPr>
              <a:t>Download the dataset from our repository.</a:t>
            </a:r>
            <a:endParaRPr>
              <a:latin typeface="Pangolin"/>
              <a:ea typeface="Pangolin"/>
              <a:cs typeface="Pangolin"/>
              <a:sym typeface="Pangolin"/>
            </a:endParaRPr>
          </a:p>
          <a:p>
            <a:pPr indent="-342900" lvl="0" marL="457200" rtl="0" algn="l">
              <a:spcBef>
                <a:spcPts val="0"/>
              </a:spcBef>
              <a:spcAft>
                <a:spcPts val="0"/>
              </a:spcAft>
              <a:buSzPts val="1800"/>
              <a:buFont typeface="Pangolin"/>
              <a:buAutoNum type="arabicPeriod"/>
            </a:pPr>
            <a:r>
              <a:rPr lang="en">
                <a:latin typeface="Pangolin"/>
                <a:ea typeface="Pangolin"/>
                <a:cs typeface="Pangolin"/>
                <a:sym typeface="Pangolin"/>
              </a:rPr>
              <a:t>Create new notebook in your google colab workspace.</a:t>
            </a:r>
            <a:endParaRPr>
              <a:latin typeface="Pangolin"/>
              <a:ea typeface="Pangolin"/>
              <a:cs typeface="Pangolin"/>
              <a:sym typeface="Pangolin"/>
            </a:endParaRPr>
          </a:p>
          <a:p>
            <a:pPr indent="-342900" lvl="0" marL="457200" rtl="0" algn="l">
              <a:spcBef>
                <a:spcPts val="0"/>
              </a:spcBef>
              <a:spcAft>
                <a:spcPts val="0"/>
              </a:spcAft>
              <a:buSzPts val="1800"/>
              <a:buFont typeface="Pangolin"/>
              <a:buAutoNum type="arabicPeriod"/>
            </a:pPr>
            <a:r>
              <a:rPr lang="en">
                <a:latin typeface="Pangolin"/>
                <a:ea typeface="Pangolin"/>
                <a:cs typeface="Pangolin"/>
                <a:sym typeface="Pangolin"/>
              </a:rPr>
              <a:t>Upload the dataset.</a:t>
            </a:r>
            <a:endParaRPr>
              <a:latin typeface="Pangolin"/>
              <a:ea typeface="Pangolin"/>
              <a:cs typeface="Pangolin"/>
              <a:sym typeface="Pangolin"/>
            </a:endParaRPr>
          </a:p>
          <a:p>
            <a:pPr indent="0" lvl="0" marL="0" rtl="0" algn="l">
              <a:spcBef>
                <a:spcPts val="1200"/>
              </a:spcBef>
              <a:spcAft>
                <a:spcPts val="0"/>
              </a:spcAft>
              <a:buNone/>
            </a:pPr>
            <a:r>
              <a:rPr lang="en">
                <a:latin typeface="Pangolin"/>
                <a:ea typeface="Pangolin"/>
                <a:cs typeface="Pangolin"/>
                <a:sym typeface="Pangolin"/>
              </a:rPr>
              <a:t>or…</a:t>
            </a:r>
            <a:endParaRPr>
              <a:latin typeface="Pangolin"/>
              <a:ea typeface="Pangolin"/>
              <a:cs typeface="Pangolin"/>
              <a:sym typeface="Pangolin"/>
            </a:endParaRPr>
          </a:p>
          <a:p>
            <a:pPr indent="-342900" lvl="0" marL="457200" rtl="0" algn="l">
              <a:spcBef>
                <a:spcPts val="1200"/>
              </a:spcBef>
              <a:spcAft>
                <a:spcPts val="0"/>
              </a:spcAft>
              <a:buSzPts val="1800"/>
              <a:buFont typeface="Pangolin"/>
              <a:buChar char="➔"/>
            </a:pPr>
            <a:r>
              <a:rPr lang="en">
                <a:latin typeface="Pangolin"/>
                <a:ea typeface="Pangolin"/>
                <a:cs typeface="Pangolin"/>
                <a:sym typeface="Pangolin"/>
              </a:rPr>
              <a:t>Go to our course repository and follow the lecture with the uploaded EDA notebook.</a:t>
            </a:r>
            <a:endParaRPr>
              <a:latin typeface="Pangolin"/>
              <a:ea typeface="Pangolin"/>
              <a:cs typeface="Pangolin"/>
              <a:sym typeface="Pangoli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Pangolin"/>
                <a:ea typeface="Pangolin"/>
                <a:cs typeface="Pangolin"/>
                <a:sym typeface="Pangolin"/>
              </a:rPr>
              <a:t>In this session, we are going to look at different techniques of EDA:</a:t>
            </a:r>
            <a:endParaRPr>
              <a:latin typeface="Pangolin"/>
              <a:ea typeface="Pangolin"/>
              <a:cs typeface="Pangolin"/>
              <a:sym typeface="Pangolin"/>
            </a:endParaRPr>
          </a:p>
          <a:p>
            <a:pPr indent="-342900" lvl="0" marL="457200" rtl="0" algn="l">
              <a:spcBef>
                <a:spcPts val="1200"/>
              </a:spcBef>
              <a:spcAft>
                <a:spcPts val="0"/>
              </a:spcAft>
              <a:buClr>
                <a:schemeClr val="dk1"/>
              </a:buClr>
              <a:buSzPts val="1800"/>
              <a:buFont typeface="Pangolin"/>
              <a:buAutoNum type="arabicPeriod"/>
            </a:pPr>
            <a:r>
              <a:rPr b="1" lang="en">
                <a:solidFill>
                  <a:schemeClr val="dk1"/>
                </a:solidFill>
                <a:highlight>
                  <a:srgbClr val="FFF2CC"/>
                </a:highlight>
                <a:latin typeface="Pangolin"/>
                <a:ea typeface="Pangolin"/>
                <a:cs typeface="Pangolin"/>
                <a:sym typeface="Pangolin"/>
              </a:rPr>
              <a:t>Univariate Analysis</a:t>
            </a:r>
            <a:endParaRPr b="1">
              <a:solidFill>
                <a:schemeClr val="dk1"/>
              </a:solidFill>
              <a:highlight>
                <a:srgbClr val="FFF2CC"/>
              </a:highlight>
              <a:latin typeface="Pangolin"/>
              <a:ea typeface="Pangolin"/>
              <a:cs typeface="Pangolin"/>
              <a:sym typeface="Pangolin"/>
            </a:endParaRPr>
          </a:p>
          <a:p>
            <a:pPr indent="-342900" lvl="0" marL="457200" rtl="0" algn="l">
              <a:spcBef>
                <a:spcPts val="0"/>
              </a:spcBef>
              <a:spcAft>
                <a:spcPts val="0"/>
              </a:spcAft>
              <a:buClr>
                <a:srgbClr val="CCCCCC"/>
              </a:buClr>
              <a:buSzPts val="1800"/>
              <a:buFont typeface="Pangolin"/>
              <a:buAutoNum type="arabicPeriod"/>
            </a:pPr>
            <a:r>
              <a:rPr lang="en">
                <a:solidFill>
                  <a:srgbClr val="CCCCCC"/>
                </a:solidFill>
                <a:latin typeface="Pangolin"/>
                <a:ea typeface="Pangolin"/>
                <a:cs typeface="Pangolin"/>
                <a:sym typeface="Pangolin"/>
              </a:rPr>
              <a:t>Bivariate Analysis</a:t>
            </a:r>
            <a:endParaRPr>
              <a:solidFill>
                <a:srgbClr val="CCCCCC"/>
              </a:solidFill>
              <a:latin typeface="Pangolin"/>
              <a:ea typeface="Pangolin"/>
              <a:cs typeface="Pangolin"/>
              <a:sym typeface="Pangolin"/>
            </a:endParaRPr>
          </a:p>
          <a:p>
            <a:pPr indent="-342900" lvl="0" marL="457200" rtl="0" algn="l">
              <a:spcBef>
                <a:spcPts val="0"/>
              </a:spcBef>
              <a:spcAft>
                <a:spcPts val="0"/>
              </a:spcAft>
              <a:buClr>
                <a:srgbClr val="CCCCCC"/>
              </a:buClr>
              <a:buSzPts val="1800"/>
              <a:buFont typeface="Pangolin"/>
              <a:buAutoNum type="arabicPeriod"/>
            </a:pPr>
            <a:r>
              <a:rPr lang="en">
                <a:solidFill>
                  <a:srgbClr val="CCCCCC"/>
                </a:solidFill>
                <a:latin typeface="Pangolin"/>
                <a:ea typeface="Pangolin"/>
                <a:cs typeface="Pangolin"/>
                <a:sym typeface="Pangolin"/>
              </a:rPr>
              <a:t>Multivariate Analysis</a:t>
            </a:r>
            <a:endParaRPr>
              <a:solidFill>
                <a:srgbClr val="CCCCCC"/>
              </a:solidFill>
              <a:latin typeface="Pangolin"/>
              <a:ea typeface="Pangolin"/>
              <a:cs typeface="Pangolin"/>
              <a:sym typeface="Pangolin"/>
            </a:endParaRPr>
          </a:p>
          <a:p>
            <a:pPr indent="-342900" lvl="0" marL="457200" rtl="0" algn="l">
              <a:spcBef>
                <a:spcPts val="0"/>
              </a:spcBef>
              <a:spcAft>
                <a:spcPts val="0"/>
              </a:spcAft>
              <a:buClr>
                <a:srgbClr val="D9D9D9"/>
              </a:buClr>
              <a:buSzPts val="1800"/>
              <a:buFont typeface="Pangolin"/>
              <a:buAutoNum type="arabicPeriod"/>
            </a:pPr>
            <a:r>
              <a:rPr lang="en">
                <a:solidFill>
                  <a:srgbClr val="D9D9D9"/>
                </a:solidFill>
                <a:latin typeface="Pangolin"/>
                <a:ea typeface="Pangolin"/>
                <a:cs typeface="Pangolin"/>
                <a:sym typeface="Pangolin"/>
              </a:rPr>
              <a:t>Categorical Data Analysis</a:t>
            </a:r>
            <a:endParaRPr>
              <a:solidFill>
                <a:srgbClr val="D9D9D9"/>
              </a:solidFill>
              <a:latin typeface="Pangolin"/>
              <a:ea typeface="Pangolin"/>
              <a:cs typeface="Pangolin"/>
              <a:sym typeface="Pangolin"/>
            </a:endParaRPr>
          </a:p>
          <a:p>
            <a:pPr indent="-342900" lvl="0" marL="457200" rtl="0" algn="l">
              <a:spcBef>
                <a:spcPts val="0"/>
              </a:spcBef>
              <a:spcAft>
                <a:spcPts val="0"/>
              </a:spcAft>
              <a:buClr>
                <a:srgbClr val="D9D9D9"/>
              </a:buClr>
              <a:buSzPts val="1800"/>
              <a:buFont typeface="Pangolin"/>
              <a:buAutoNum type="arabicPeriod"/>
            </a:pPr>
            <a:r>
              <a:rPr lang="en">
                <a:solidFill>
                  <a:srgbClr val="D9D9D9"/>
                </a:solidFill>
                <a:latin typeface="Pangolin"/>
                <a:ea typeface="Pangolin"/>
                <a:cs typeface="Pangolin"/>
                <a:sym typeface="Pangolin"/>
              </a:rPr>
              <a:t>Missing Data Analysis</a:t>
            </a:r>
            <a:endParaRPr>
              <a:solidFill>
                <a:srgbClr val="D9D9D9"/>
              </a:solidFill>
              <a:latin typeface="Pangolin"/>
              <a:ea typeface="Pangolin"/>
              <a:cs typeface="Pangolin"/>
              <a:sym typeface="Pangolin"/>
            </a:endParaRPr>
          </a:p>
          <a:p>
            <a:pPr indent="-342900" lvl="0" marL="457200" rtl="0" algn="l">
              <a:spcBef>
                <a:spcPts val="0"/>
              </a:spcBef>
              <a:spcAft>
                <a:spcPts val="0"/>
              </a:spcAft>
              <a:buClr>
                <a:srgbClr val="D9D9D9"/>
              </a:buClr>
              <a:buSzPts val="1800"/>
              <a:buFont typeface="Pangolin"/>
              <a:buAutoNum type="arabicPeriod"/>
            </a:pPr>
            <a:r>
              <a:rPr lang="en">
                <a:solidFill>
                  <a:srgbClr val="D9D9D9"/>
                </a:solidFill>
                <a:latin typeface="Pangolin"/>
                <a:ea typeface="Pangolin"/>
                <a:cs typeface="Pangolin"/>
                <a:sym typeface="Pangolin"/>
              </a:rPr>
              <a:t>Time Series EDA</a:t>
            </a:r>
            <a:endParaRPr>
              <a:solidFill>
                <a:srgbClr val="D9D9D9"/>
              </a:solidFill>
              <a:latin typeface="Pangolin"/>
              <a:ea typeface="Pangolin"/>
              <a:cs typeface="Pangolin"/>
              <a:sym typeface="Pangolin"/>
            </a:endParaRPr>
          </a:p>
          <a:p>
            <a:pPr indent="-342900" lvl="0" marL="457200" rtl="0" algn="l">
              <a:spcBef>
                <a:spcPts val="0"/>
              </a:spcBef>
              <a:spcAft>
                <a:spcPts val="0"/>
              </a:spcAft>
              <a:buClr>
                <a:srgbClr val="D9D9D9"/>
              </a:buClr>
              <a:buSzPts val="1800"/>
              <a:buFont typeface="Pangolin"/>
              <a:buAutoNum type="arabicPeriod"/>
            </a:pPr>
            <a:r>
              <a:rPr lang="en">
                <a:solidFill>
                  <a:srgbClr val="D9D9D9"/>
                </a:solidFill>
                <a:latin typeface="Pangolin"/>
                <a:ea typeface="Pangolin"/>
                <a:cs typeface="Pangolin"/>
                <a:sym typeface="Pangolin"/>
              </a:rPr>
              <a:t>EDA and Feature Engineering</a:t>
            </a:r>
            <a:endParaRPr>
              <a:solidFill>
                <a:srgbClr val="D9D9D9"/>
              </a:solidFill>
              <a:latin typeface="Pangolin"/>
              <a:ea typeface="Pangolin"/>
              <a:cs typeface="Pangolin"/>
              <a:sym typeface="Pangoli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Univariate Analysis</a:t>
            </a:r>
            <a:endParaRPr/>
          </a:p>
        </p:txBody>
      </p:sp>
      <p:sp>
        <p:nvSpPr>
          <p:cNvPr id="81" name="Google Shape;81;p17"/>
          <p:cNvSpPr txBox="1"/>
          <p:nvPr>
            <p:ph idx="1" type="body"/>
          </p:nvPr>
        </p:nvSpPr>
        <p:spPr>
          <a:xfrm>
            <a:off x="311700" y="1152475"/>
            <a:ext cx="8520600" cy="424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latin typeface="Pangolin"/>
                <a:ea typeface="Pangolin"/>
                <a:cs typeface="Pangolin"/>
                <a:sym typeface="Pangolin"/>
              </a:rPr>
              <a:t> Analyze a </a:t>
            </a:r>
            <a:r>
              <a:rPr b="1" lang="en">
                <a:latin typeface="Pangolin"/>
                <a:ea typeface="Pangolin"/>
                <a:cs typeface="Pangolin"/>
                <a:sym typeface="Pangolin"/>
              </a:rPr>
              <a:t>single</a:t>
            </a:r>
            <a:r>
              <a:rPr lang="en">
                <a:latin typeface="Pangolin"/>
                <a:ea typeface="Pangolin"/>
                <a:cs typeface="Pangolin"/>
                <a:sym typeface="Pangolin"/>
              </a:rPr>
              <a:t> variable, exploring its distribution and key statistics. </a:t>
            </a:r>
            <a:endParaRPr>
              <a:latin typeface="Pangolin"/>
              <a:ea typeface="Pangolin"/>
              <a:cs typeface="Pangolin"/>
              <a:sym typeface="Pangolin"/>
            </a:endParaRPr>
          </a:p>
        </p:txBody>
      </p:sp>
      <p:sp>
        <p:nvSpPr>
          <p:cNvPr id="82" name="Google Shape;82;p17"/>
          <p:cNvSpPr txBox="1"/>
          <p:nvPr/>
        </p:nvSpPr>
        <p:spPr>
          <a:xfrm>
            <a:off x="825750" y="2160300"/>
            <a:ext cx="74925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Pangolin"/>
              <a:buChar char="❏"/>
            </a:pPr>
            <a:r>
              <a:rPr lang="en" sz="1800">
                <a:solidFill>
                  <a:schemeClr val="dk2"/>
                </a:solidFill>
                <a:latin typeface="Pangolin"/>
                <a:ea typeface="Pangolin"/>
                <a:cs typeface="Pangolin"/>
                <a:sym typeface="Pangolin"/>
              </a:rPr>
              <a:t>summary statistics (mean, median, mode, variance, etc.).</a:t>
            </a:r>
            <a:endParaRPr sz="1800">
              <a:solidFill>
                <a:schemeClr val="dk2"/>
              </a:solidFill>
              <a:latin typeface="Pangolin"/>
              <a:ea typeface="Pangolin"/>
              <a:cs typeface="Pangolin"/>
              <a:sym typeface="Pangolin"/>
            </a:endParaRPr>
          </a:p>
          <a:p>
            <a:pPr indent="-342900" lvl="0" marL="457200" rtl="0" algn="l">
              <a:spcBef>
                <a:spcPts val="0"/>
              </a:spcBef>
              <a:spcAft>
                <a:spcPts val="0"/>
              </a:spcAft>
              <a:buClr>
                <a:schemeClr val="dk2"/>
              </a:buClr>
              <a:buSzPts val="1800"/>
              <a:buFont typeface="Pangolin"/>
              <a:buChar char="❏"/>
            </a:pPr>
            <a:r>
              <a:rPr lang="en" sz="1800">
                <a:solidFill>
                  <a:schemeClr val="dk2"/>
                </a:solidFill>
                <a:latin typeface="Pangolin"/>
                <a:ea typeface="Pangolin"/>
                <a:cs typeface="Pangolin"/>
                <a:sym typeface="Pangolin"/>
              </a:rPr>
              <a:t>histograms and boxplots.</a:t>
            </a:r>
            <a:endParaRPr sz="1800">
              <a:solidFill>
                <a:schemeClr val="dk2"/>
              </a:solidFill>
              <a:latin typeface="Pangolin"/>
              <a:ea typeface="Pangolin"/>
              <a:cs typeface="Pangolin"/>
              <a:sym typeface="Pangolin"/>
            </a:endParaRPr>
          </a:p>
          <a:p>
            <a:pPr indent="-342900" lvl="0" marL="457200" rtl="0" algn="l">
              <a:spcBef>
                <a:spcPts val="0"/>
              </a:spcBef>
              <a:spcAft>
                <a:spcPts val="0"/>
              </a:spcAft>
              <a:buClr>
                <a:schemeClr val="dk2"/>
              </a:buClr>
              <a:buSzPts val="1800"/>
              <a:buFont typeface="Pangolin"/>
              <a:buChar char="❏"/>
            </a:pPr>
            <a:r>
              <a:rPr lang="en" sz="1800">
                <a:solidFill>
                  <a:schemeClr val="dk2"/>
                </a:solidFill>
                <a:latin typeface="Pangolin"/>
                <a:ea typeface="Pangolin"/>
                <a:cs typeface="Pangolin"/>
                <a:sym typeface="Pangolin"/>
              </a:rPr>
              <a:t>skewness and kurtosis based on the plots.</a:t>
            </a:r>
            <a:endParaRPr sz="1800">
              <a:solidFill>
                <a:schemeClr val="dk2"/>
              </a:solidFill>
              <a:latin typeface="Pangolin"/>
              <a:ea typeface="Pangolin"/>
              <a:cs typeface="Pangolin"/>
              <a:sym typeface="Pangolin"/>
            </a:endParaRPr>
          </a:p>
          <a:p>
            <a:pPr indent="-342900" lvl="0" marL="457200" rtl="0" algn="l">
              <a:spcBef>
                <a:spcPts val="0"/>
              </a:spcBef>
              <a:spcAft>
                <a:spcPts val="0"/>
              </a:spcAft>
              <a:buClr>
                <a:schemeClr val="dk2"/>
              </a:buClr>
              <a:buSzPts val="1800"/>
              <a:buFont typeface="Pangolin"/>
              <a:buChar char="❏"/>
            </a:pPr>
            <a:r>
              <a:rPr lang="en" sz="1800">
                <a:solidFill>
                  <a:schemeClr val="dk2"/>
                </a:solidFill>
                <a:latin typeface="Pangolin"/>
                <a:ea typeface="Pangolin"/>
                <a:cs typeface="Pangolin"/>
                <a:sym typeface="Pangolin"/>
              </a:rPr>
              <a:t>outlier detection and discuss how they could impact the analysis.</a:t>
            </a:r>
            <a:endParaRPr sz="1800">
              <a:solidFill>
                <a:schemeClr val="dk2"/>
              </a:solidFill>
              <a:latin typeface="Pangolin"/>
              <a:ea typeface="Pangolin"/>
              <a:cs typeface="Pangolin"/>
              <a:sym typeface="Pangoli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Univariate Analysis</a:t>
            </a:r>
            <a:endParaRPr/>
          </a:p>
        </p:txBody>
      </p:sp>
      <p:sp>
        <p:nvSpPr>
          <p:cNvPr id="88" name="Google Shape;88;p18"/>
          <p:cNvSpPr txBox="1"/>
          <p:nvPr>
            <p:ph idx="1" type="body"/>
          </p:nvPr>
        </p:nvSpPr>
        <p:spPr>
          <a:xfrm>
            <a:off x="311700" y="1152475"/>
            <a:ext cx="8520600" cy="424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latin typeface="Pangolin"/>
                <a:ea typeface="Pangolin"/>
                <a:cs typeface="Pangolin"/>
                <a:sym typeface="Pangolin"/>
              </a:rPr>
              <a:t> Analyze a </a:t>
            </a:r>
            <a:r>
              <a:rPr b="1" lang="en">
                <a:latin typeface="Pangolin"/>
                <a:ea typeface="Pangolin"/>
                <a:cs typeface="Pangolin"/>
                <a:sym typeface="Pangolin"/>
              </a:rPr>
              <a:t>single</a:t>
            </a:r>
            <a:r>
              <a:rPr lang="en">
                <a:latin typeface="Pangolin"/>
                <a:ea typeface="Pangolin"/>
                <a:cs typeface="Pangolin"/>
                <a:sym typeface="Pangolin"/>
              </a:rPr>
              <a:t> variable, exploring its distribution and key statistics. </a:t>
            </a:r>
            <a:endParaRPr>
              <a:latin typeface="Pangolin"/>
              <a:ea typeface="Pangolin"/>
              <a:cs typeface="Pangolin"/>
              <a:sym typeface="Pangolin"/>
            </a:endParaRPr>
          </a:p>
        </p:txBody>
      </p:sp>
      <p:pic>
        <p:nvPicPr>
          <p:cNvPr id="89" name="Google Shape;89;p18"/>
          <p:cNvPicPr preferRelativeResize="0"/>
          <p:nvPr/>
        </p:nvPicPr>
        <p:blipFill rotWithShape="1">
          <a:blip r:embed="rId4">
            <a:alphaModFix/>
          </a:blip>
          <a:srcRect b="0" l="0" r="0" t="44005"/>
          <a:stretch/>
        </p:blipFill>
        <p:spPr>
          <a:xfrm>
            <a:off x="1198150" y="2088525"/>
            <a:ext cx="7094026" cy="22343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Univariate Analysis</a:t>
            </a:r>
            <a:endParaRPr/>
          </a:p>
        </p:txBody>
      </p:sp>
      <p:sp>
        <p:nvSpPr>
          <p:cNvPr id="95" name="Google Shape;95;p19"/>
          <p:cNvSpPr txBox="1"/>
          <p:nvPr>
            <p:ph idx="1" type="body"/>
          </p:nvPr>
        </p:nvSpPr>
        <p:spPr>
          <a:xfrm>
            <a:off x="311700" y="1152475"/>
            <a:ext cx="8520600" cy="424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latin typeface="Pangolin"/>
                <a:ea typeface="Pangolin"/>
                <a:cs typeface="Pangolin"/>
                <a:sym typeface="Pangolin"/>
              </a:rPr>
              <a:t> Analyze a </a:t>
            </a:r>
            <a:r>
              <a:rPr b="1" lang="en">
                <a:latin typeface="Pangolin"/>
                <a:ea typeface="Pangolin"/>
                <a:cs typeface="Pangolin"/>
                <a:sym typeface="Pangolin"/>
              </a:rPr>
              <a:t>single</a:t>
            </a:r>
            <a:r>
              <a:rPr lang="en">
                <a:latin typeface="Pangolin"/>
                <a:ea typeface="Pangolin"/>
                <a:cs typeface="Pangolin"/>
                <a:sym typeface="Pangolin"/>
              </a:rPr>
              <a:t> variable, exploring its distribution and key statistics. </a:t>
            </a:r>
            <a:endParaRPr>
              <a:latin typeface="Pangolin"/>
              <a:ea typeface="Pangolin"/>
              <a:cs typeface="Pangolin"/>
              <a:sym typeface="Pangolin"/>
            </a:endParaRPr>
          </a:p>
        </p:txBody>
      </p:sp>
      <p:pic>
        <p:nvPicPr>
          <p:cNvPr id="96" name="Google Shape;96;p19"/>
          <p:cNvPicPr preferRelativeResize="0"/>
          <p:nvPr/>
        </p:nvPicPr>
        <p:blipFill>
          <a:blip r:embed="rId4">
            <a:alphaModFix/>
          </a:blip>
          <a:stretch>
            <a:fillRect/>
          </a:stretch>
        </p:blipFill>
        <p:spPr>
          <a:xfrm>
            <a:off x="955750" y="1789675"/>
            <a:ext cx="7232500" cy="2239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102" name="Google Shape;102;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Pangolin"/>
                <a:ea typeface="Pangolin"/>
                <a:cs typeface="Pangolin"/>
                <a:sym typeface="Pangolin"/>
              </a:rPr>
              <a:t>In this session, we are going to look at different techniques of EDA:</a:t>
            </a:r>
            <a:endParaRPr>
              <a:latin typeface="Pangolin"/>
              <a:ea typeface="Pangolin"/>
              <a:cs typeface="Pangolin"/>
              <a:sym typeface="Pangolin"/>
            </a:endParaRPr>
          </a:p>
          <a:p>
            <a:pPr indent="-342900" lvl="0" marL="457200" rtl="0" algn="l">
              <a:spcBef>
                <a:spcPts val="1200"/>
              </a:spcBef>
              <a:spcAft>
                <a:spcPts val="0"/>
              </a:spcAft>
              <a:buClr>
                <a:srgbClr val="D9D9D9"/>
              </a:buClr>
              <a:buSzPts val="1800"/>
              <a:buFont typeface="Pangolin"/>
              <a:buAutoNum type="arabicPeriod"/>
            </a:pPr>
            <a:r>
              <a:rPr lang="en">
                <a:solidFill>
                  <a:srgbClr val="D9D9D9"/>
                </a:solidFill>
                <a:latin typeface="Pangolin"/>
                <a:ea typeface="Pangolin"/>
                <a:cs typeface="Pangolin"/>
                <a:sym typeface="Pangolin"/>
              </a:rPr>
              <a:t>Univariate Analysis</a:t>
            </a:r>
            <a:endParaRPr>
              <a:solidFill>
                <a:srgbClr val="D9D9D9"/>
              </a:solidFill>
              <a:latin typeface="Pangolin"/>
              <a:ea typeface="Pangolin"/>
              <a:cs typeface="Pangolin"/>
              <a:sym typeface="Pangolin"/>
            </a:endParaRPr>
          </a:p>
          <a:p>
            <a:pPr indent="-342900" lvl="0" marL="457200" rtl="0" algn="l">
              <a:spcBef>
                <a:spcPts val="0"/>
              </a:spcBef>
              <a:spcAft>
                <a:spcPts val="0"/>
              </a:spcAft>
              <a:buClr>
                <a:schemeClr val="dk1"/>
              </a:buClr>
              <a:buSzPts val="1800"/>
              <a:buFont typeface="Pangolin"/>
              <a:buAutoNum type="arabicPeriod"/>
            </a:pPr>
            <a:r>
              <a:rPr b="1" lang="en">
                <a:solidFill>
                  <a:schemeClr val="dk1"/>
                </a:solidFill>
                <a:highlight>
                  <a:srgbClr val="FFF2CC"/>
                </a:highlight>
                <a:latin typeface="Pangolin"/>
                <a:ea typeface="Pangolin"/>
                <a:cs typeface="Pangolin"/>
                <a:sym typeface="Pangolin"/>
              </a:rPr>
              <a:t>Bivariate Analysis</a:t>
            </a:r>
            <a:endParaRPr b="1">
              <a:solidFill>
                <a:schemeClr val="dk1"/>
              </a:solidFill>
              <a:highlight>
                <a:srgbClr val="FFF2CC"/>
              </a:highlight>
              <a:latin typeface="Pangolin"/>
              <a:ea typeface="Pangolin"/>
              <a:cs typeface="Pangolin"/>
              <a:sym typeface="Pangolin"/>
            </a:endParaRPr>
          </a:p>
          <a:p>
            <a:pPr indent="-342900" lvl="0" marL="457200" rtl="0" algn="l">
              <a:spcBef>
                <a:spcPts val="0"/>
              </a:spcBef>
              <a:spcAft>
                <a:spcPts val="0"/>
              </a:spcAft>
              <a:buClr>
                <a:srgbClr val="D9D9D9"/>
              </a:buClr>
              <a:buSzPts val="1800"/>
              <a:buFont typeface="Pangolin"/>
              <a:buAutoNum type="arabicPeriod"/>
            </a:pPr>
            <a:r>
              <a:rPr lang="en">
                <a:solidFill>
                  <a:srgbClr val="D9D9D9"/>
                </a:solidFill>
                <a:latin typeface="Pangolin"/>
                <a:ea typeface="Pangolin"/>
                <a:cs typeface="Pangolin"/>
                <a:sym typeface="Pangolin"/>
              </a:rPr>
              <a:t>Multivariate Analysis</a:t>
            </a:r>
            <a:endParaRPr>
              <a:solidFill>
                <a:srgbClr val="D9D9D9"/>
              </a:solidFill>
              <a:latin typeface="Pangolin"/>
              <a:ea typeface="Pangolin"/>
              <a:cs typeface="Pangolin"/>
              <a:sym typeface="Pangolin"/>
            </a:endParaRPr>
          </a:p>
          <a:p>
            <a:pPr indent="-342900" lvl="0" marL="457200" rtl="0" algn="l">
              <a:spcBef>
                <a:spcPts val="0"/>
              </a:spcBef>
              <a:spcAft>
                <a:spcPts val="0"/>
              </a:spcAft>
              <a:buClr>
                <a:srgbClr val="D9D9D9"/>
              </a:buClr>
              <a:buSzPts val="1800"/>
              <a:buFont typeface="Pangolin"/>
              <a:buAutoNum type="arabicPeriod"/>
            </a:pPr>
            <a:r>
              <a:rPr lang="en">
                <a:solidFill>
                  <a:srgbClr val="D9D9D9"/>
                </a:solidFill>
                <a:latin typeface="Pangolin"/>
                <a:ea typeface="Pangolin"/>
                <a:cs typeface="Pangolin"/>
                <a:sym typeface="Pangolin"/>
              </a:rPr>
              <a:t>Categorical Data Analysis</a:t>
            </a:r>
            <a:endParaRPr>
              <a:solidFill>
                <a:srgbClr val="D9D9D9"/>
              </a:solidFill>
              <a:latin typeface="Pangolin"/>
              <a:ea typeface="Pangolin"/>
              <a:cs typeface="Pangolin"/>
              <a:sym typeface="Pangolin"/>
            </a:endParaRPr>
          </a:p>
          <a:p>
            <a:pPr indent="-342900" lvl="0" marL="457200" rtl="0" algn="l">
              <a:spcBef>
                <a:spcPts val="0"/>
              </a:spcBef>
              <a:spcAft>
                <a:spcPts val="0"/>
              </a:spcAft>
              <a:buClr>
                <a:srgbClr val="D9D9D9"/>
              </a:buClr>
              <a:buSzPts val="1800"/>
              <a:buFont typeface="Pangolin"/>
              <a:buAutoNum type="arabicPeriod"/>
            </a:pPr>
            <a:r>
              <a:rPr lang="en">
                <a:solidFill>
                  <a:srgbClr val="D9D9D9"/>
                </a:solidFill>
                <a:latin typeface="Pangolin"/>
                <a:ea typeface="Pangolin"/>
                <a:cs typeface="Pangolin"/>
                <a:sym typeface="Pangolin"/>
              </a:rPr>
              <a:t>Missing Data Analysis</a:t>
            </a:r>
            <a:endParaRPr>
              <a:solidFill>
                <a:srgbClr val="D9D9D9"/>
              </a:solidFill>
              <a:latin typeface="Pangolin"/>
              <a:ea typeface="Pangolin"/>
              <a:cs typeface="Pangolin"/>
              <a:sym typeface="Pangolin"/>
            </a:endParaRPr>
          </a:p>
          <a:p>
            <a:pPr indent="-342900" lvl="0" marL="457200" rtl="0" algn="l">
              <a:spcBef>
                <a:spcPts val="0"/>
              </a:spcBef>
              <a:spcAft>
                <a:spcPts val="0"/>
              </a:spcAft>
              <a:buClr>
                <a:srgbClr val="D9D9D9"/>
              </a:buClr>
              <a:buSzPts val="1800"/>
              <a:buFont typeface="Pangolin"/>
              <a:buAutoNum type="arabicPeriod"/>
            </a:pPr>
            <a:r>
              <a:rPr lang="en">
                <a:solidFill>
                  <a:srgbClr val="D9D9D9"/>
                </a:solidFill>
                <a:latin typeface="Pangolin"/>
                <a:ea typeface="Pangolin"/>
                <a:cs typeface="Pangolin"/>
                <a:sym typeface="Pangolin"/>
              </a:rPr>
              <a:t>Time Series EDA</a:t>
            </a:r>
            <a:endParaRPr>
              <a:solidFill>
                <a:srgbClr val="D9D9D9"/>
              </a:solidFill>
              <a:latin typeface="Pangolin"/>
              <a:ea typeface="Pangolin"/>
              <a:cs typeface="Pangolin"/>
              <a:sym typeface="Pangolin"/>
            </a:endParaRPr>
          </a:p>
          <a:p>
            <a:pPr indent="-342900" lvl="0" marL="457200" rtl="0" algn="l">
              <a:spcBef>
                <a:spcPts val="0"/>
              </a:spcBef>
              <a:spcAft>
                <a:spcPts val="0"/>
              </a:spcAft>
              <a:buClr>
                <a:srgbClr val="D9D9D9"/>
              </a:buClr>
              <a:buSzPts val="1800"/>
              <a:buFont typeface="Pangolin"/>
              <a:buAutoNum type="arabicPeriod"/>
            </a:pPr>
            <a:r>
              <a:rPr lang="en">
                <a:solidFill>
                  <a:srgbClr val="D9D9D9"/>
                </a:solidFill>
                <a:latin typeface="Pangolin"/>
                <a:ea typeface="Pangolin"/>
                <a:cs typeface="Pangolin"/>
                <a:sym typeface="Pangolin"/>
              </a:rPr>
              <a:t>EDA and Feature Engineering</a:t>
            </a:r>
            <a:endParaRPr>
              <a:solidFill>
                <a:srgbClr val="D9D9D9"/>
              </a:solidFill>
              <a:latin typeface="Pangolin"/>
              <a:ea typeface="Pangolin"/>
              <a:cs typeface="Pangolin"/>
              <a:sym typeface="Pangoli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Bivariate Analysis</a:t>
            </a:r>
            <a:endParaRPr/>
          </a:p>
        </p:txBody>
      </p:sp>
      <p:sp>
        <p:nvSpPr>
          <p:cNvPr id="108" name="Google Shape;108;p21"/>
          <p:cNvSpPr txBox="1"/>
          <p:nvPr>
            <p:ph idx="1" type="body"/>
          </p:nvPr>
        </p:nvSpPr>
        <p:spPr>
          <a:xfrm>
            <a:off x="311700" y="1152475"/>
            <a:ext cx="8520600" cy="424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latin typeface="Pangolin"/>
                <a:ea typeface="Pangolin"/>
                <a:cs typeface="Pangolin"/>
                <a:sym typeface="Pangolin"/>
              </a:rPr>
              <a:t>Explore relationships between </a:t>
            </a:r>
            <a:r>
              <a:rPr b="1" lang="en">
                <a:latin typeface="Pangolin"/>
                <a:ea typeface="Pangolin"/>
                <a:cs typeface="Pangolin"/>
                <a:sym typeface="Pangolin"/>
              </a:rPr>
              <a:t>two</a:t>
            </a:r>
            <a:r>
              <a:rPr lang="en">
                <a:latin typeface="Pangolin"/>
                <a:ea typeface="Pangolin"/>
                <a:cs typeface="Pangolin"/>
                <a:sym typeface="Pangolin"/>
              </a:rPr>
              <a:t> variables.</a:t>
            </a:r>
            <a:endParaRPr>
              <a:latin typeface="Pangolin"/>
              <a:ea typeface="Pangolin"/>
              <a:cs typeface="Pangolin"/>
              <a:sym typeface="Pangolin"/>
            </a:endParaRPr>
          </a:p>
        </p:txBody>
      </p:sp>
      <p:sp>
        <p:nvSpPr>
          <p:cNvPr id="109" name="Google Shape;109;p21"/>
          <p:cNvSpPr txBox="1"/>
          <p:nvPr/>
        </p:nvSpPr>
        <p:spPr>
          <a:xfrm>
            <a:off x="825750" y="2160300"/>
            <a:ext cx="74925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Pangolin"/>
              <a:buChar char="❏"/>
            </a:pPr>
            <a:r>
              <a:rPr lang="en" sz="1800">
                <a:solidFill>
                  <a:schemeClr val="dk2"/>
                </a:solidFill>
                <a:latin typeface="Pangolin"/>
                <a:ea typeface="Pangolin"/>
                <a:cs typeface="Pangolin"/>
                <a:sym typeface="Pangolin"/>
              </a:rPr>
              <a:t>scatter plot to assess the correlation between </a:t>
            </a:r>
            <a:r>
              <a:rPr lang="en" sz="1800" u="sng">
                <a:solidFill>
                  <a:schemeClr val="dk2"/>
                </a:solidFill>
                <a:latin typeface="Pangolin"/>
                <a:ea typeface="Pangolin"/>
                <a:cs typeface="Pangolin"/>
                <a:sym typeface="Pangolin"/>
              </a:rPr>
              <a:t>numerical</a:t>
            </a:r>
            <a:r>
              <a:rPr lang="en" sz="1800">
                <a:solidFill>
                  <a:schemeClr val="dk2"/>
                </a:solidFill>
                <a:latin typeface="Pangolin"/>
                <a:ea typeface="Pangolin"/>
                <a:cs typeface="Pangolin"/>
                <a:sym typeface="Pangolin"/>
              </a:rPr>
              <a:t> variables and compute correlation coefficients.</a:t>
            </a:r>
            <a:endParaRPr sz="1800">
              <a:solidFill>
                <a:schemeClr val="dk2"/>
              </a:solidFill>
              <a:latin typeface="Pangolin"/>
              <a:ea typeface="Pangolin"/>
              <a:cs typeface="Pangolin"/>
              <a:sym typeface="Pangolin"/>
            </a:endParaRPr>
          </a:p>
          <a:p>
            <a:pPr indent="-342900" lvl="0" marL="457200" rtl="0" algn="l">
              <a:spcBef>
                <a:spcPts val="0"/>
              </a:spcBef>
              <a:spcAft>
                <a:spcPts val="0"/>
              </a:spcAft>
              <a:buClr>
                <a:schemeClr val="dk2"/>
              </a:buClr>
              <a:buSzPts val="1800"/>
              <a:buFont typeface="Pangolin"/>
              <a:buChar char="❏"/>
            </a:pPr>
            <a:r>
              <a:rPr lang="en" sz="1800">
                <a:solidFill>
                  <a:schemeClr val="dk2"/>
                </a:solidFill>
                <a:latin typeface="Pangolin"/>
                <a:ea typeface="Pangolin"/>
                <a:cs typeface="Pangolin"/>
                <a:sym typeface="Pangolin"/>
              </a:rPr>
              <a:t>heatmap of correlations for multiple variables.</a:t>
            </a:r>
            <a:endParaRPr sz="1800">
              <a:solidFill>
                <a:schemeClr val="dk2"/>
              </a:solidFill>
              <a:latin typeface="Pangolin"/>
              <a:ea typeface="Pangolin"/>
              <a:cs typeface="Pangolin"/>
              <a:sym typeface="Pangolin"/>
            </a:endParaRPr>
          </a:p>
          <a:p>
            <a:pPr indent="-342900" lvl="0" marL="457200" rtl="0" algn="l">
              <a:spcBef>
                <a:spcPts val="0"/>
              </a:spcBef>
              <a:spcAft>
                <a:spcPts val="0"/>
              </a:spcAft>
              <a:buClr>
                <a:schemeClr val="dk2"/>
              </a:buClr>
              <a:buSzPts val="1800"/>
              <a:buFont typeface="Pangolin"/>
              <a:buChar char="❏"/>
            </a:pPr>
            <a:r>
              <a:rPr lang="en" sz="1800">
                <a:solidFill>
                  <a:schemeClr val="dk2"/>
                </a:solidFill>
                <a:latin typeface="Pangolin"/>
                <a:ea typeface="Pangolin"/>
                <a:cs typeface="Pangolin"/>
                <a:sym typeface="Pangolin"/>
              </a:rPr>
              <a:t>for categorical vs. numerical data, use </a:t>
            </a:r>
            <a:r>
              <a:rPr lang="en" sz="1800">
                <a:solidFill>
                  <a:schemeClr val="dk2"/>
                </a:solidFill>
                <a:latin typeface="Pangolin"/>
                <a:ea typeface="Pangolin"/>
                <a:cs typeface="Pangolin"/>
                <a:sym typeface="Pangolin"/>
              </a:rPr>
              <a:t>box plots</a:t>
            </a:r>
            <a:r>
              <a:rPr lang="en" sz="1800">
                <a:solidFill>
                  <a:schemeClr val="dk2"/>
                </a:solidFill>
                <a:latin typeface="Pangolin"/>
                <a:ea typeface="Pangolin"/>
                <a:cs typeface="Pangolin"/>
                <a:sym typeface="Pangolin"/>
              </a:rPr>
              <a:t> or violin plots to compare distributions.</a:t>
            </a:r>
            <a:endParaRPr sz="1800">
              <a:solidFill>
                <a:schemeClr val="dk2"/>
              </a:solidFill>
              <a:latin typeface="Pangolin"/>
              <a:ea typeface="Pangolin"/>
              <a:cs typeface="Pangolin"/>
              <a:sym typeface="Pangoli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